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ink/ink7.xml" ContentType="application/inkml+xml"/>
  <Override PartName="/ppt/notesSlides/notesSlide4.xml" ContentType="application/vnd.openxmlformats-officedocument.presentationml.notesSlide+xml"/>
  <Override PartName="/ppt/ink/ink8.xml" ContentType="application/inkml+xml"/>
  <Override PartName="/ppt/notesSlides/notesSlide5.xml" ContentType="application/vnd.openxmlformats-officedocument.presentationml.notesSlide+xml"/>
  <Override PartName="/ppt/ink/ink9.xml" ContentType="application/inkml+xml"/>
  <Override PartName="/ppt/ink/ink10.xml" ContentType="application/inkml+xml"/>
  <Override PartName="/ppt/notesSlides/notesSlide6.xml" ContentType="application/vnd.openxmlformats-officedocument.presentationml.notesSlide+xml"/>
  <Override PartName="/ppt/ink/ink11.xml" ContentType="application/inkml+xml"/>
  <Override PartName="/ppt/notesSlides/notesSlide7.xml" ContentType="application/vnd.openxmlformats-officedocument.presentationml.notesSlide+xml"/>
  <Override PartName="/ppt/ink/ink12.xml" ContentType="application/inkml+xml"/>
  <Override PartName="/ppt/notesSlides/notesSlide8.xml" ContentType="application/vnd.openxmlformats-officedocument.presentationml.notesSlide+xml"/>
  <Override PartName="/ppt/ink/ink13.xml" ContentType="application/inkml+xml"/>
  <Override PartName="/ppt/ink/ink14.xml" ContentType="application/inkml+xml"/>
  <Override PartName="/ppt/notesSlides/notesSlide9.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0.xml" ContentType="application/vnd.openxmlformats-officedocument.presentationml.notesSlide+xml"/>
  <Override PartName="/ppt/ink/ink18.xml" ContentType="application/inkml+xml"/>
  <Override PartName="/ppt/notesSlides/notesSlide11.xml" ContentType="application/vnd.openxmlformats-officedocument.presentationml.notesSlide+xml"/>
  <Override PartName="/ppt/ink/ink1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69" r:id="rId5"/>
    <p:sldId id="256" r:id="rId6"/>
    <p:sldId id="304" r:id="rId7"/>
    <p:sldId id="328" r:id="rId8"/>
    <p:sldId id="310" r:id="rId9"/>
    <p:sldId id="311" r:id="rId10"/>
    <p:sldId id="312" r:id="rId11"/>
    <p:sldId id="314" r:id="rId12"/>
    <p:sldId id="313" r:id="rId13"/>
    <p:sldId id="329" r:id="rId14"/>
    <p:sldId id="305" r:id="rId15"/>
    <p:sldId id="485" r:id="rId16"/>
    <p:sldId id="306" r:id="rId17"/>
    <p:sldId id="308" r:id="rId18"/>
    <p:sldId id="330" r:id="rId19"/>
    <p:sldId id="309" r:id="rId20"/>
    <p:sldId id="483" r:id="rId21"/>
    <p:sldId id="487" r:id="rId22"/>
    <p:sldId id="263" r:id="rId23"/>
    <p:sldId id="266" r:id="rId24"/>
    <p:sldId id="281" r:id="rId25"/>
    <p:sldId id="268" r:id="rId26"/>
    <p:sldId id="486" r:id="rId27"/>
    <p:sldId id="277" r:id="rId28"/>
    <p:sldId id="267" r:id="rId29"/>
    <p:sldId id="276" r:id="rId30"/>
    <p:sldId id="274" r:id="rId31"/>
    <p:sldId id="275" r:id="rId32"/>
    <p:sldId id="273" r:id="rId33"/>
    <p:sldId id="278" r:id="rId34"/>
    <p:sldId id="279" r:id="rId35"/>
    <p:sldId id="271" r:id="rId36"/>
    <p:sldId id="372" r:id="rId37"/>
    <p:sldId id="373" r:id="rId38"/>
    <p:sldId id="400" r:id="rId39"/>
    <p:sldId id="404" r:id="rId40"/>
    <p:sldId id="391" r:id="rId41"/>
    <p:sldId id="399" r:id="rId42"/>
    <p:sldId id="402" r:id="rId43"/>
    <p:sldId id="401" r:id="rId44"/>
    <p:sldId id="390" r:id="rId45"/>
    <p:sldId id="3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Nelle Hall" initials="M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6C6AF-64C0-2EDD-4AE9-9C76467765AD}" v="38" dt="2020-05-04T14:30:53.298"/>
    <p1510:client id="{806F5FA1-7C92-75AB-F3FC-9925B0630630}" v="6" dt="2020-05-06T13:27:13.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1"/>
    <p:restoredTop sz="94611"/>
  </p:normalViewPr>
  <p:slideViewPr>
    <p:cSldViewPr snapToGrid="0" snapToObjects="1">
      <p:cViewPr varScale="1">
        <p:scale>
          <a:sx n="100" d="100"/>
          <a:sy n="100" d="100"/>
        </p:scale>
        <p:origin x="16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H Caperton" userId="S::capertom@act.org::9a9e9c98-e0cc-488d-b708-ea48e2b65ed9" providerId="AD" clId="Web-{806F5FA1-7C92-75AB-F3FC-9925B0630630}"/>
    <pc:docChg chg="modSld">
      <pc:chgData name="Melissa H Caperton" userId="S::capertom@act.org::9a9e9c98-e0cc-488d-b708-ea48e2b65ed9" providerId="AD" clId="Web-{806F5FA1-7C92-75AB-F3FC-9925B0630630}" dt="2020-05-06T13:27:13.933" v="5" actId="1076"/>
      <pc:docMkLst>
        <pc:docMk/>
      </pc:docMkLst>
      <pc:sldChg chg="addSp delSp modSp">
        <pc:chgData name="Melissa H Caperton" userId="S::capertom@act.org::9a9e9c98-e0cc-488d-b708-ea48e2b65ed9" providerId="AD" clId="Web-{806F5FA1-7C92-75AB-F3FC-9925B0630630}" dt="2020-05-06T13:27:13.933" v="5" actId="1076"/>
        <pc:sldMkLst>
          <pc:docMk/>
          <pc:sldMk cId="1844374024" sldId="269"/>
        </pc:sldMkLst>
        <pc:picChg chg="add mod">
          <ac:chgData name="Melissa H Caperton" userId="S::capertom@act.org::9a9e9c98-e0cc-488d-b708-ea48e2b65ed9" providerId="AD" clId="Web-{806F5FA1-7C92-75AB-F3FC-9925B0630630}" dt="2020-05-06T13:27:13.933" v="5" actId="1076"/>
          <ac:picMkLst>
            <pc:docMk/>
            <pc:sldMk cId="1844374024" sldId="269"/>
            <ac:picMk id="4" creationId="{303A5A91-839E-4034-968F-4C3F3010BC5F}"/>
          </ac:picMkLst>
        </pc:picChg>
        <pc:picChg chg="del mod">
          <ac:chgData name="Melissa H Caperton" userId="S::capertom@act.org::9a9e9c98-e0cc-488d-b708-ea48e2b65ed9" providerId="AD" clId="Web-{806F5FA1-7C92-75AB-F3FC-9925B0630630}" dt="2020-05-06T13:27:12.730" v="1"/>
          <ac:picMkLst>
            <pc:docMk/>
            <pc:sldMk cId="1844374024" sldId="269"/>
            <ac:picMk id="19" creationId="{9CEFDF39-0F4B-FC47-B51A-05E04BE3AA5F}"/>
          </ac:picMkLst>
        </pc:picChg>
      </pc:sldChg>
    </pc:docChg>
  </pc:docChgLst>
  <pc:docChgLst>
    <pc:chgData name="Joni Petschauer (Vendor)" userId="S::petschaj@act.org::50f1a482-a429-4886-af0f-cbf4569e6508" providerId="AD" clId="Web-{7F26C6AF-64C0-2EDD-4AE9-9C76467765AD}"/>
    <pc:docChg chg="modSld">
      <pc:chgData name="Joni Petschauer (Vendor)" userId="S::petschaj@act.org::50f1a482-a429-4886-af0f-cbf4569e6508" providerId="AD" clId="Web-{7F26C6AF-64C0-2EDD-4AE9-9C76467765AD}" dt="2020-05-04T14:30:53.298" v="37" actId="20577"/>
      <pc:docMkLst>
        <pc:docMk/>
      </pc:docMkLst>
      <pc:sldChg chg="modSp delCm">
        <pc:chgData name="Joni Petschauer (Vendor)" userId="S::petschaj@act.org::50f1a482-a429-4886-af0f-cbf4569e6508" providerId="AD" clId="Web-{7F26C6AF-64C0-2EDD-4AE9-9C76467765AD}" dt="2020-05-04T14:29:06.313" v="31" actId="20577"/>
        <pc:sldMkLst>
          <pc:docMk/>
          <pc:sldMk cId="4214418800" sldId="309"/>
        </pc:sldMkLst>
        <pc:spChg chg="mod">
          <ac:chgData name="Joni Petschauer (Vendor)" userId="S::petschaj@act.org::50f1a482-a429-4886-af0f-cbf4569e6508" providerId="AD" clId="Web-{7F26C6AF-64C0-2EDD-4AE9-9C76467765AD}" dt="2020-05-04T14:29:06.313" v="31" actId="20577"/>
          <ac:spMkLst>
            <pc:docMk/>
            <pc:sldMk cId="4214418800" sldId="309"/>
            <ac:spMk id="3" creationId="{00000000-0000-0000-0000-000000000000}"/>
          </ac:spMkLst>
        </pc:spChg>
      </pc:sldChg>
      <pc:sldChg chg="modSp">
        <pc:chgData name="Joni Petschauer (Vendor)" userId="S::petschaj@act.org::50f1a482-a429-4886-af0f-cbf4569e6508" providerId="AD" clId="Web-{7F26C6AF-64C0-2EDD-4AE9-9C76467765AD}" dt="2020-05-04T14:30:53.298" v="36" actId="20577"/>
        <pc:sldMkLst>
          <pc:docMk/>
          <pc:sldMk cId="2701837248" sldId="401"/>
        </pc:sldMkLst>
        <pc:spChg chg="mod">
          <ac:chgData name="Joni Petschauer (Vendor)" userId="S::petschaj@act.org::50f1a482-a429-4886-af0f-cbf4569e6508" providerId="AD" clId="Web-{7F26C6AF-64C0-2EDD-4AE9-9C76467765AD}" dt="2020-05-04T14:30:53.298" v="36" actId="20577"/>
          <ac:spMkLst>
            <pc:docMk/>
            <pc:sldMk cId="2701837248" sldId="401"/>
            <ac:spMk id="24"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8:20:48.786"/>
    </inkml:context>
    <inkml:brush xml:id="br0">
      <inkml:brushProperty name="width" value="0.05" units="cm"/>
      <inkml:brushProperty name="height" value="0.05" units="cm"/>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48.202"/>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55.922"/>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03.411"/>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09.26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18.032"/>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22.220"/>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28.771"/>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33.74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39.255"/>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1:43.859"/>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8:21:19.914"/>
    </inkml:context>
    <inkml:brush xml:id="br0">
      <inkml:brushProperty name="width" value="0.05" units="cm"/>
      <inkml:brushProperty name="height" value="0.05" units="cm"/>
    </inkml:brush>
  </inkml:definitions>
  <inkml:trace contextRef="#ctx0" brushRef="#br0">1 85 24575,'4'-15'0,"1"5"0,0 2 0,3 2 0,-3-3 0,4 0 0,0 4 0,0-3 0,0 2 0,0 1 0,-4 1 0,-1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39:43.158"/>
    </inkml:context>
    <inkml:brush xml:id="br0">
      <inkml:brushProperty name="width" value="0.1" units="cm"/>
      <inkml:brushProperty name="height" value="0.1" units="cm"/>
      <inkml:brushProperty name="color" value="#FFFFFF"/>
    </inkml:brush>
    <inkml:brush xml:id="br1">
      <inkml:brushProperty name="width" value="0.35" units="cm"/>
      <inkml:brushProperty name="height" value="0.35" units="cm"/>
      <inkml:brushProperty name="color" value="#FFFFFF"/>
    </inkml:brush>
  </inkml:definitions>
  <inkml:trace contextRef="#ctx0" brushRef="#br0">0 243 24575,'51'0'0,"-17"0"0,33 0 0,-33 0 0,6 0 0,-7 0 0,-5 0 0,3 0 0,-12 0 0,6 0 0,0 0 0,-6 0 0,4-5 0,-10 3 0,4-4 0,-5 1 0,-1 4 0,0-4 0,0 0 0,1 4 0,-1-4 0,0 5 0,1-6 0,-1 5 0,0-4 0,0 5 0,1-5 0,-1 4 0,0-4 0,7-1 0,-5-1 0,10 1 0,-4 1 0,0-1 0,4 5 0,-10-4 0,4 5 0,-5 0 0,-1 0 0,0 0 0,-4-5 0,-2-1 0,-5-6 0,0 1 0,0-1 0,-6 1 0,5-1 0,-9 1 0,4-1 0,-6 1 0,1-1 0,-1 6 0,1-4 0,-1 9 0,1-4 0,-1-1 0,1 5 0,-1-4 0,1 5 0,0 0 0,-1 0 0,-5 0 0,4 0 0,-5 0 0,0 0 0,5 0 0,-4 0 0,-1 0 0,5 0 0,-4 0 0,5 0 0,1 0 0,-1 0 0,1 0 0,0 0 0,-1 0 0,1 0 0,-1 0 0,1 0 0,-1 0 0,1 0 0,-1 0 0,1 0 0,-1 0 0,1 0 0,-1 0 0,11 0 0,16 0 0,12 0 0,23 0 0,1 0 0,18 0 0,-7 0 0,17 0 0,-17 0 0,-2 0 0,-23 0 0,9 0 0,-30 0 0,17 0 0,-22 0 0,1 0 0,-11 0 0,-14 6 0,-14 7 0,-5 7 0,-8 7 0,6-7 0,-7 6 0,0-11 0,7 4 0,-6-5 0,13-1 0,6-1 0,-1 0 0,14-5 0,-10 3 0,7-8 0,16 3 0,4-5 0,23 0 0,-6 0 0,7 0 0,-1 0 0,-6 0 0,7 0 0,-8 0 0,-7 0 0,6 0 0,-5 0 0,0 0 0,4 0 0,-10 0 0,4 0 0,-5 0 0,-1 0 0,0 0 0,-10 0 0,-8 5 0,-19 3 0,-17 5 0,-8 2 0,-9 6 0,0-4 0,0 11 0,0-12 0,9 5 0,1-6 0,9-2 0,7 0 0,13 0 0,-2-6 0,39-2 0,4-5 0,51 0 0,25-8-790,-32 3 0,3-1 790,0-7 0,-1-1 0,-5 3 0,-1 1-528,10-3 0,-2-1 528,-18 5 0,-1 1 0,16 2 0,-1 1-139,30-10 139,-13 7 0,-20-1 0,-12 2 0,-21 7 1479,-3 0-1479,-14 0 1136,-10 0-1136,-8 0 160,-19 0-160,-17 0 0,-8 0 0,-9 0 0,0 0 0,-9 0 0,6 0 0,-6 0 0,9 0 0,9 0 0,1 0 0,9 0 0,7 0 0,2 0 0,13 0 0,-5 0 0,11 0 0,-5 0 0,7 0 0,5-5 0,1-7 0,10 4 0,7-15 0,14 14 0,8-9 0,7 4 0,0 6 0,0-4 0,-7 5 0,-8-1 0,-3-3 0,-10 9 0,5-3 0,-17 5 0,-16 0 0,-21 0 0,-16 0 0,-17 0 0,7 0 0,-17 0 0,8 0 0,-1 0 0,3 0 0,17 0 0,10 0 0,10 5 0,13-3 0,1 3 0,17-5 0,23 0 0,26 0 0,23 0 0,21 0-493,1-8 493,-8 0 0,-36 0 0,1-1 0,34-8 0,10 0 0,-12 1 0,-13 7 0,-25 2 0,-3 7 0,-22 0 0,-2 0 0,-6 0 0,-10 0 493,-15 7-493,-32 8 0,-17 2 0,0 5 0,-24 3 0,21-1 0,-16 2 0,13 3 0,9-13 0,15 5 0,5-8 0,21-6 0,1 4 0,12-5 0,1 5 0,10 1 0,7-1 0,7-4 0,13 5 0,2-11 0,7 5 0,8-6 0,3 0 0,8 0 0,-1 0 0,1 0 0,0 0 0,-9 0 0,-9-6 0,-10 5 0,-7-5 0,-6 6 0,-1 0 0,-39 7 0,-7 1 0,-52 24 0,-4 3-685,27-13 0,-2 2 685,-1 3 0,1-2 0,9-10 0,1-1-211,-7 7 0,1 0 211,-19 4 0,0 0 0,15-3 0,18-9 0,13 0 1340,3-6-1340,30-2 452,19-5-452,40 0 0,32 0-875,-32-7 1,4-3 874,4 0 0,2-2 0,11-12 0,2-2 0,-5 4 0,-2 1 0,-5 1 0,-2 0 0,-2 1 0,-2 2-417,-9 2 0,-1 1 417,-5 0 0,0 0 0,39-11 0,-32 16 0,-12-3 0,-21 10 1671,-3-4-1671,-14 6 912,-10 0-912,-24 0 0,-59 0 0,21-1 0,-7 2-1704,-23 6 1,-8 6 1703,20 1 0,-3 3 0,2 0 0,12-1 0,2-1 0,-3 3 0,-19 7 0,-4 4 0,8-4 0,10-4 0,2-1-540,7 0 1,-3 2 0,4-2 539,2-1 0,2 0-267,-6 5 0,1-2 267,-31 5 0,32-4 0,23-15 2978,63-3-2978,60-24 0,-28 9 0,7-1-295,28-8 1,5-4 294,-5-2 0,-1-1 0,-10 9 0,0 0-503,13-8 0,-1 1 503,-22 13 0,-2 1 0,2-4 0,-2 1-97,-10 4 0,-3 0 97,26-7 0,-34 8 0,-11 1 2292,-17 7-2292,-108 0 0,72 0 0,-78 0 0</inkml:trace>
  <inkml:trace contextRef="#ctx0" brushRef="#br1" timeOffset="11030">455 538 24575,'0'0'0</inkml:trace>
  <inkml:trace contextRef="#ctx0" brushRef="#br1" timeOffset="19263">203 242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03.39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08.550"/>
    </inkml:context>
    <inkml:brush xml:id="br0">
      <inkml:brushProperty name="width" value="0.35" units="cm"/>
      <inkml:brushProperty name="height" value="0.35" units="cm"/>
      <inkml:brushProperty name="color" value="#FFFFFF"/>
    </inkml:brush>
  </inkml:definitions>
  <inkml:trace contextRef="#ctx0" brushRef="#br0">127 54 24575,'0'0'0</inkml:trace>
  <inkml:trace contextRef="#ctx0" brushRef="#br0" timeOffset="5301">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19.460"/>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26.34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35.20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2T17:40:41.90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D46A8-89DD-A043-B2EE-A6A670B9E071}"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512A9-91F0-F54A-B996-039BB0393B02}" type="slidenum">
              <a:rPr lang="en-US" smtClean="0"/>
              <a:t>‹#›</a:t>
            </a:fld>
            <a:endParaRPr lang="en-US"/>
          </a:p>
        </p:txBody>
      </p:sp>
    </p:spTree>
    <p:extLst>
      <p:ext uri="{BB962C8B-B14F-4D97-AF65-F5344CB8AC3E}">
        <p14:creationId xmlns:p14="http://schemas.microsoft.com/office/powerpoint/2010/main" val="39461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2</a:t>
            </a:fld>
            <a:endParaRPr lang="en-US" dirty="0"/>
          </a:p>
        </p:txBody>
      </p:sp>
    </p:spTree>
    <p:extLst>
      <p:ext uri="{BB962C8B-B14F-4D97-AF65-F5344CB8AC3E}">
        <p14:creationId xmlns:p14="http://schemas.microsoft.com/office/powerpoint/2010/main" val="294903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 I envision you taking this slide since its your world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16</a:t>
            </a:fld>
            <a:endParaRPr lang="en-US" dirty="0"/>
          </a:p>
        </p:txBody>
      </p:sp>
    </p:spTree>
    <p:extLst>
      <p:ext uri="{BB962C8B-B14F-4D97-AF65-F5344CB8AC3E}">
        <p14:creationId xmlns:p14="http://schemas.microsoft.com/office/powerpoint/2010/main" val="3655102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Varying levels of buy in- counselors</a:t>
            </a:r>
            <a:r>
              <a:rPr lang="en-US" baseline="0" dirty="0"/>
              <a:t> use the resources very differently across the state. While we want to encourage schools to use the resources and adapt the events for what works best in their context, we want them to use them to their full potential. From reading the surveys, some of the events are driven solely by the work of the counselor and in an ideal world, the entire school community would be involved and “bought in”. So in our next iteration of the PTC resources, we created a college going culture assessment and powerpoint that can be used to both educate the school about the importance of creating a college going culture and as a tool for self reflection.</a:t>
            </a:r>
            <a:endParaRPr lang="en-US" dirty="0"/>
          </a:p>
        </p:txBody>
      </p:sp>
      <p:sp>
        <p:nvSpPr>
          <p:cNvPr id="4" name="Slide Number Placeholder 3"/>
          <p:cNvSpPr>
            <a:spLocks noGrp="1"/>
          </p:cNvSpPr>
          <p:nvPr>
            <p:ph type="sldNum" sz="quarter" idx="10"/>
          </p:nvPr>
        </p:nvSpPr>
        <p:spPr/>
        <p:txBody>
          <a:bodyPr/>
          <a:lstStyle/>
          <a:p>
            <a:fld id="{12A15D38-C20F-48EA-95E9-1C2C27FE20B4}" type="slidenum">
              <a:rPr lang="en-US" smtClean="0"/>
              <a:t>17</a:t>
            </a:fld>
            <a:endParaRPr lang="en-US" dirty="0"/>
          </a:p>
        </p:txBody>
      </p:sp>
    </p:spTree>
    <p:extLst>
      <p:ext uri="{BB962C8B-B14F-4D97-AF65-F5344CB8AC3E}">
        <p14:creationId xmlns:p14="http://schemas.microsoft.com/office/powerpoint/2010/main" val="2748285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18</a:t>
            </a:fld>
            <a:endParaRPr lang="en-US" dirty="0"/>
          </a:p>
        </p:txBody>
      </p:sp>
    </p:spTree>
    <p:extLst>
      <p:ext uri="{BB962C8B-B14F-4D97-AF65-F5344CB8AC3E}">
        <p14:creationId xmlns:p14="http://schemas.microsoft.com/office/powerpoint/2010/main" val="49764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know about Utah students applying for college:</a:t>
            </a:r>
          </a:p>
          <a:p>
            <a:pPr marL="171450" indent="-171450">
              <a:buFont typeface="Arial" panose="020B0604020202020204" pitchFamily="34" charset="0"/>
              <a:buChar char="•"/>
            </a:pPr>
            <a:r>
              <a:rPr lang="en-US" dirty="0"/>
              <a:t>Obtaining a 4-year college degree is very much the norm in Utah. It is part of the culture and value placed in education</a:t>
            </a:r>
          </a:p>
          <a:p>
            <a:pPr marL="171450" indent="-171450">
              <a:buFont typeface="Arial" panose="020B0604020202020204" pitchFamily="34" charset="0"/>
              <a:buChar char="•"/>
            </a:pPr>
            <a:r>
              <a:rPr lang="en-US" dirty="0"/>
              <a:t>UTECH is merging with USHE and there are a lot of opportunities to collaborate and work together, however, through an equity lens there will be a lot of work needed to ensure that students are not tracked into one or the other. </a:t>
            </a:r>
          </a:p>
        </p:txBody>
      </p:sp>
      <p:sp>
        <p:nvSpPr>
          <p:cNvPr id="4" name="Slide Number Placeholder 3"/>
          <p:cNvSpPr>
            <a:spLocks noGrp="1"/>
          </p:cNvSpPr>
          <p:nvPr>
            <p:ph type="sldNum" sz="quarter" idx="5"/>
          </p:nvPr>
        </p:nvSpPr>
        <p:spPr/>
        <p:txBody>
          <a:bodyPr/>
          <a:lstStyle/>
          <a:p>
            <a:fld id="{ACAC330C-9DEF-3F45-B25B-A88FE92AFD0D}" type="slidenum">
              <a:rPr lang="en-US" smtClean="0"/>
              <a:t>22</a:t>
            </a:fld>
            <a:endParaRPr lang="en-US"/>
          </a:p>
        </p:txBody>
      </p:sp>
    </p:spTree>
    <p:extLst>
      <p:ext uri="{BB962C8B-B14F-4D97-AF65-F5344CB8AC3E}">
        <p14:creationId xmlns:p14="http://schemas.microsoft.com/office/powerpoint/2010/main" val="8187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UVU is the largest 4-year, public institution in the state and they plan and host open houses around UCAW month. </a:t>
            </a:r>
          </a:p>
        </p:txBody>
      </p:sp>
      <p:sp>
        <p:nvSpPr>
          <p:cNvPr id="4" name="Slide Number Placeholder 3"/>
          <p:cNvSpPr>
            <a:spLocks noGrp="1"/>
          </p:cNvSpPr>
          <p:nvPr>
            <p:ph type="sldNum" sz="quarter" idx="5"/>
          </p:nvPr>
        </p:nvSpPr>
        <p:spPr/>
        <p:txBody>
          <a:bodyPr/>
          <a:lstStyle/>
          <a:p>
            <a:fld id="{ACAC330C-9DEF-3F45-B25B-A88FE92AFD0D}" type="slidenum">
              <a:rPr lang="en-US" smtClean="0"/>
              <a:t>28</a:t>
            </a:fld>
            <a:endParaRPr lang="en-US"/>
          </a:p>
        </p:txBody>
      </p:sp>
    </p:spTree>
    <p:extLst>
      <p:ext uri="{BB962C8B-B14F-4D97-AF65-F5344CB8AC3E}">
        <p14:creationId xmlns:p14="http://schemas.microsoft.com/office/powerpoint/2010/main" val="78364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year UCAW &amp; FAFSA nights have one joint registration application</a:t>
            </a:r>
          </a:p>
          <a:p>
            <a:pPr marL="171450" indent="-171450">
              <a:buFont typeface="Arial" panose="020B0604020202020204" pitchFamily="34" charset="0"/>
              <a:buChar char="•"/>
            </a:pPr>
            <a:r>
              <a:rPr lang="en-US" dirty="0"/>
              <a:t>This year my529 is creating activity worksheets for schools to use during the month of UCAW to talk to students about saving money</a:t>
            </a:r>
          </a:p>
          <a:p>
            <a:pPr marL="171450" indent="-171450">
              <a:buFont typeface="Arial" panose="020B0604020202020204" pitchFamily="34" charset="0"/>
              <a:buChar char="•"/>
            </a:pPr>
            <a:r>
              <a:rPr lang="en-US" dirty="0"/>
              <a:t>United Way helps to provide schools in their college impact network with a deep data dive– these dives have highlighted the impacts participation in FAFSA nights have when schools schedule them in coordination with UCAW events</a:t>
            </a:r>
          </a:p>
          <a:p>
            <a:pPr marL="171450" indent="-171450">
              <a:buFont typeface="Arial" panose="020B0604020202020204" pitchFamily="34" charset="0"/>
              <a:buChar char="•"/>
            </a:pPr>
            <a:r>
              <a:rPr lang="en-US" dirty="0"/>
              <a:t>UACRAO has been a long standing partner for UCAW– annually they provide UCAW schools with “how to application” sheets and fee waivers and financial assistance for students in need; this year they will also provide CE transfer to full student guide</a:t>
            </a:r>
          </a:p>
        </p:txBody>
      </p:sp>
      <p:sp>
        <p:nvSpPr>
          <p:cNvPr id="4" name="Slide Number Placeholder 3"/>
          <p:cNvSpPr>
            <a:spLocks noGrp="1"/>
          </p:cNvSpPr>
          <p:nvPr>
            <p:ph type="sldNum" sz="quarter" idx="5"/>
          </p:nvPr>
        </p:nvSpPr>
        <p:spPr/>
        <p:txBody>
          <a:bodyPr/>
          <a:lstStyle/>
          <a:p>
            <a:fld id="{ACAC330C-9DEF-3F45-B25B-A88FE92AFD0D}" type="slidenum">
              <a:rPr lang="en-US" smtClean="0"/>
              <a:t>29</a:t>
            </a:fld>
            <a:endParaRPr lang="en-US"/>
          </a:p>
        </p:txBody>
      </p:sp>
    </p:spTree>
    <p:extLst>
      <p:ext uri="{BB962C8B-B14F-4D97-AF65-F5344CB8AC3E}">
        <p14:creationId xmlns:p14="http://schemas.microsoft.com/office/powerpoint/2010/main" val="337268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33</a:t>
            </a:fld>
            <a:endParaRPr lang="en-US"/>
          </a:p>
        </p:txBody>
      </p:sp>
    </p:spTree>
    <p:extLst>
      <p:ext uri="{BB962C8B-B14F-4D97-AF65-F5344CB8AC3E}">
        <p14:creationId xmlns:p14="http://schemas.microsoft.com/office/powerpoint/2010/main" val="1330589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34</a:t>
            </a:fld>
            <a:endParaRPr lang="en-US"/>
          </a:p>
        </p:txBody>
      </p:sp>
    </p:spTree>
    <p:extLst>
      <p:ext uri="{BB962C8B-B14F-4D97-AF65-F5344CB8AC3E}">
        <p14:creationId xmlns:p14="http://schemas.microsoft.com/office/powerpoint/2010/main" val="344749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35</a:t>
            </a:fld>
            <a:endParaRPr lang="en-US"/>
          </a:p>
        </p:txBody>
      </p:sp>
    </p:spTree>
    <p:extLst>
      <p:ext uri="{BB962C8B-B14F-4D97-AF65-F5344CB8AC3E}">
        <p14:creationId xmlns:p14="http://schemas.microsoft.com/office/powerpoint/2010/main" val="2695686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36</a:t>
            </a:fld>
            <a:endParaRPr lang="en-US"/>
          </a:p>
        </p:txBody>
      </p:sp>
    </p:spTree>
    <p:extLst>
      <p:ext uri="{BB962C8B-B14F-4D97-AF65-F5344CB8AC3E}">
        <p14:creationId xmlns:p14="http://schemas.microsoft.com/office/powerpoint/2010/main" val="349801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dirty="0">
                <a:latin typeface="Franklin Gothic Medium" panose="020B0603020102020204" pitchFamily="34" charset="0"/>
              </a:rPr>
              <a:t>Path to College events increase the college-going culture in schools and provides increased insight to the college-going process as students approach high school graduation.</a:t>
            </a:r>
          </a:p>
          <a:p>
            <a:pPr defTabSz="921167">
              <a:defRPr/>
            </a:pPr>
            <a:endParaRPr lang="en-US" dirty="0">
              <a:latin typeface="Franklin Gothic Medium" panose="020B0603020102020204" pitchFamily="34" charset="0"/>
            </a:endParaRPr>
          </a:p>
          <a:p>
            <a:pPr defTabSz="921167">
              <a:defRPr/>
            </a:pPr>
            <a:r>
              <a:rPr lang="en-US" dirty="0">
                <a:latin typeface="Franklin Gothic Medium" panose="020B0603020102020204" pitchFamily="34" charset="0"/>
              </a:rPr>
              <a:t>Each school is different and we want to encourage them to plan events that work for their school contexts</a:t>
            </a:r>
          </a:p>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3</a:t>
            </a:fld>
            <a:endParaRPr lang="en-US" dirty="0"/>
          </a:p>
        </p:txBody>
      </p:sp>
    </p:spTree>
    <p:extLst>
      <p:ext uri="{BB962C8B-B14F-4D97-AF65-F5344CB8AC3E}">
        <p14:creationId xmlns:p14="http://schemas.microsoft.com/office/powerpoint/2010/main" val="3242619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10"/>
          </p:nvPr>
        </p:nvSpPr>
        <p:spPr/>
        <p:txBody>
          <a:bodyPr/>
          <a:lstStyle/>
          <a:p>
            <a:fld id="{E457ADE1-4760-46B5-BCA4-FB3CDCF06A38}" type="slidenum">
              <a:rPr lang="en-US" smtClean="0"/>
              <a:t>37</a:t>
            </a:fld>
            <a:endParaRPr lang="en-US"/>
          </a:p>
        </p:txBody>
      </p:sp>
    </p:spTree>
    <p:extLst>
      <p:ext uri="{BB962C8B-B14F-4D97-AF65-F5344CB8AC3E}">
        <p14:creationId xmlns:p14="http://schemas.microsoft.com/office/powerpoint/2010/main" val="327391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10"/>
          </p:nvPr>
        </p:nvSpPr>
        <p:spPr/>
        <p:txBody>
          <a:bodyPr/>
          <a:lstStyle/>
          <a:p>
            <a:fld id="{E457ADE1-4760-46B5-BCA4-FB3CDCF06A38}" type="slidenum">
              <a:rPr lang="en-US" smtClean="0"/>
              <a:t>38</a:t>
            </a:fld>
            <a:endParaRPr lang="en-US"/>
          </a:p>
        </p:txBody>
      </p:sp>
    </p:spTree>
    <p:extLst>
      <p:ext uri="{BB962C8B-B14F-4D97-AF65-F5344CB8AC3E}">
        <p14:creationId xmlns:p14="http://schemas.microsoft.com/office/powerpoint/2010/main" val="1653216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10"/>
          </p:nvPr>
        </p:nvSpPr>
        <p:spPr/>
        <p:txBody>
          <a:bodyPr/>
          <a:lstStyle/>
          <a:p>
            <a:fld id="{E457ADE1-4760-46B5-BCA4-FB3CDCF06A38}" type="slidenum">
              <a:rPr lang="en-US" smtClean="0"/>
              <a:t>39</a:t>
            </a:fld>
            <a:endParaRPr lang="en-US"/>
          </a:p>
        </p:txBody>
      </p:sp>
    </p:spTree>
    <p:extLst>
      <p:ext uri="{BB962C8B-B14F-4D97-AF65-F5344CB8AC3E}">
        <p14:creationId xmlns:p14="http://schemas.microsoft.com/office/powerpoint/2010/main" val="2062438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40</a:t>
            </a:fld>
            <a:endParaRPr lang="en-US"/>
          </a:p>
        </p:txBody>
      </p:sp>
    </p:spTree>
    <p:extLst>
      <p:ext uri="{BB962C8B-B14F-4D97-AF65-F5344CB8AC3E}">
        <p14:creationId xmlns:p14="http://schemas.microsoft.com/office/powerpoint/2010/main" val="851978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41</a:t>
            </a:fld>
            <a:endParaRPr lang="en-US"/>
          </a:p>
        </p:txBody>
      </p:sp>
    </p:spTree>
    <p:extLst>
      <p:ext uri="{BB962C8B-B14F-4D97-AF65-F5344CB8AC3E}">
        <p14:creationId xmlns:p14="http://schemas.microsoft.com/office/powerpoint/2010/main" val="1643595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7ADE1-4760-46B5-BCA4-FB3CDCF06A38}" type="slidenum">
              <a:rPr lang="en-US" smtClean="0"/>
              <a:t>42</a:t>
            </a:fld>
            <a:endParaRPr lang="en-US"/>
          </a:p>
        </p:txBody>
      </p:sp>
    </p:spTree>
    <p:extLst>
      <p:ext uri="{BB962C8B-B14F-4D97-AF65-F5344CB8AC3E}">
        <p14:creationId xmlns:p14="http://schemas.microsoft.com/office/powerpoint/2010/main" val="262353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were picking and choosing</a:t>
            </a:r>
            <a:r>
              <a:rPr lang="en-US" baseline="0" dirty="0"/>
              <a:t> which events to host.</a:t>
            </a:r>
          </a:p>
          <a:p>
            <a:r>
              <a:rPr lang="en-US" baseline="0" dirty="0"/>
              <a:t>Seen an increase in survey response rate</a:t>
            </a:r>
          </a:p>
          <a:p>
            <a:r>
              <a:rPr lang="en-US" baseline="0" dirty="0"/>
              <a:t>Surveys ask about participation and best practices</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6</a:t>
            </a:fld>
            <a:endParaRPr lang="en-US" dirty="0"/>
          </a:p>
        </p:txBody>
      </p:sp>
    </p:spTree>
    <p:extLst>
      <p:ext uri="{BB962C8B-B14F-4D97-AF65-F5344CB8AC3E}">
        <p14:creationId xmlns:p14="http://schemas.microsoft.com/office/powerpoint/2010/main" val="309765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Allowed</a:t>
            </a:r>
            <a:r>
              <a:rPr lang="en-US" baseline="0" dirty="0"/>
              <a:t> counselors time to plan in the trainings and collected the plans which resulted in the collection of many new best practices and creative ideas</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7</a:t>
            </a:fld>
            <a:endParaRPr lang="en-US" dirty="0"/>
          </a:p>
        </p:txBody>
      </p:sp>
    </p:spTree>
    <p:extLst>
      <p:ext uri="{BB962C8B-B14F-4D97-AF65-F5344CB8AC3E}">
        <p14:creationId xmlns:p14="http://schemas.microsoft.com/office/powerpoint/2010/main" val="167282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fence</a:t>
            </a:r>
            <a:r>
              <a:rPr lang="en-US" baseline="0" dirty="0"/>
              <a:t> about whether or not to include this slide since its not that applicable to others outside the state.</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8</a:t>
            </a:fld>
            <a:endParaRPr lang="en-US" dirty="0"/>
          </a:p>
        </p:txBody>
      </p:sp>
    </p:spTree>
    <p:extLst>
      <p:ext uri="{BB962C8B-B14F-4D97-AF65-F5344CB8AC3E}">
        <p14:creationId xmlns:p14="http://schemas.microsoft.com/office/powerpoint/2010/main" val="423591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9</a:t>
            </a:fld>
            <a:endParaRPr lang="en-US" dirty="0"/>
          </a:p>
        </p:txBody>
      </p:sp>
    </p:spTree>
    <p:extLst>
      <p:ext uri="{BB962C8B-B14F-4D97-AF65-F5344CB8AC3E}">
        <p14:creationId xmlns:p14="http://schemas.microsoft.com/office/powerpoint/2010/main" val="3963939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10</a:t>
            </a:fld>
            <a:endParaRPr lang="en-US" dirty="0"/>
          </a:p>
        </p:txBody>
      </p:sp>
    </p:spTree>
    <p:extLst>
      <p:ext uri="{BB962C8B-B14F-4D97-AF65-F5344CB8AC3E}">
        <p14:creationId xmlns:p14="http://schemas.microsoft.com/office/powerpoint/2010/main" val="409910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College</a:t>
            </a:r>
            <a:r>
              <a:rPr lang="en-US" baseline="0" dirty="0"/>
              <a:t> Planning Night has a ppt… not a resource guide</a:t>
            </a:r>
          </a:p>
          <a:p>
            <a:endParaRPr lang="en-US" baseline="0" dirty="0"/>
          </a:p>
          <a:p>
            <a:r>
              <a:rPr lang="en-US" baseline="0" dirty="0"/>
              <a:t>Show examples on next slide</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11</a:t>
            </a:fld>
            <a:endParaRPr lang="en-US" dirty="0"/>
          </a:p>
        </p:txBody>
      </p:sp>
    </p:spTree>
    <p:extLst>
      <p:ext uri="{BB962C8B-B14F-4D97-AF65-F5344CB8AC3E}">
        <p14:creationId xmlns:p14="http://schemas.microsoft.com/office/powerpoint/2010/main" val="27084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13</a:t>
            </a:fld>
            <a:endParaRPr lang="en-US" dirty="0"/>
          </a:p>
        </p:txBody>
      </p:sp>
    </p:spTree>
    <p:extLst>
      <p:ext uri="{BB962C8B-B14F-4D97-AF65-F5344CB8AC3E}">
        <p14:creationId xmlns:p14="http://schemas.microsoft.com/office/powerpoint/2010/main" val="292804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72AB-2D8F-E04E-907E-0FB1F894D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3BEE24-FBB0-E348-BB87-AB8142CAA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F0ED83-1505-3D48-BCC2-632391A476CF}"/>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5" name="Footer Placeholder 4">
            <a:extLst>
              <a:ext uri="{FF2B5EF4-FFF2-40B4-BE49-F238E27FC236}">
                <a16:creationId xmlns:a16="http://schemas.microsoft.com/office/drawing/2014/main" id="{FA672FCE-94F9-C84B-B442-F91F8E4FE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1D815-2A71-E844-86BC-135A3E214CE5}"/>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197675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0E90-DE15-E74F-9945-39D2C88608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A63DD5-EC26-8041-ACAF-A7CE5B6BE7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8D28C-9F62-0F45-92D9-D75217CDC7C4}"/>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5" name="Footer Placeholder 4">
            <a:extLst>
              <a:ext uri="{FF2B5EF4-FFF2-40B4-BE49-F238E27FC236}">
                <a16:creationId xmlns:a16="http://schemas.microsoft.com/office/drawing/2014/main" id="{65FED80D-397E-694F-B519-D06A55760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2EF20-8EE1-7B41-9BB0-6011632415A9}"/>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63282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961D-8C16-0F4F-8EF4-352F5AB17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7B1FC-8D37-9048-9BB5-AA5F891DAB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98487-6844-5449-B5CF-C1EA752F6B11}"/>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5" name="Footer Placeholder 4">
            <a:extLst>
              <a:ext uri="{FF2B5EF4-FFF2-40B4-BE49-F238E27FC236}">
                <a16:creationId xmlns:a16="http://schemas.microsoft.com/office/drawing/2014/main" id="{CD89E4ED-76B5-684A-9EBF-19E1FCF64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204EC-83DB-E54E-98C0-0637241BD9BE}"/>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2339890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cxnSp>
        <p:nvCxnSpPr>
          <p:cNvPr id="8" name="Straight Connector 7"/>
          <p:cNvCxnSpPr/>
          <p:nvPr userDrawn="1"/>
        </p:nvCxnSpPr>
        <p:spPr>
          <a:xfrm>
            <a:off x="48768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hasCustomPrompt="1"/>
          </p:nvPr>
        </p:nvSpPr>
        <p:spPr>
          <a:xfrm>
            <a:off x="5080000" y="3581400"/>
            <a:ext cx="2844800" cy="419099"/>
          </a:xfrm>
        </p:spPr>
        <p:txBody>
          <a:bodyPr anchor="ctr">
            <a:normAutofit/>
          </a:bodyPr>
          <a:lstStyle>
            <a:lvl1pPr marL="0" indent="0">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3" name="Title 1"/>
          <p:cNvSpPr>
            <a:spLocks noGrp="1"/>
          </p:cNvSpPr>
          <p:nvPr>
            <p:ph type="title"/>
          </p:nvPr>
        </p:nvSpPr>
        <p:spPr>
          <a:xfrm>
            <a:off x="5080000" y="3048001"/>
            <a:ext cx="6908800" cy="533399"/>
          </a:xfrm>
        </p:spPr>
        <p:txBody>
          <a:bodyPr anchor="ctr">
            <a:noAutofit/>
          </a:bodyPr>
          <a:lstStyle>
            <a:lvl1pPr algn="l">
              <a:defRPr sz="2000" b="1" cap="all">
                <a:solidFill>
                  <a:schemeClr val="tx2"/>
                </a:solidFill>
              </a:defRPr>
            </a:lvl1pPr>
          </a:lstStyle>
          <a:p>
            <a:r>
              <a:rPr lang="en-US"/>
              <a:t>Click to edit Master title style</a:t>
            </a:r>
            <a:endParaRPr lang="en-JM" dirty="0"/>
          </a:p>
        </p:txBody>
      </p:sp>
      <p:sp>
        <p:nvSpPr>
          <p:cNvPr id="9" name="Text Placeholder 2"/>
          <p:cNvSpPr>
            <a:spLocks noGrp="1"/>
          </p:cNvSpPr>
          <p:nvPr>
            <p:ph type="body" idx="10" hasCustomPrompt="1"/>
          </p:nvPr>
        </p:nvSpPr>
        <p:spPr>
          <a:xfrm>
            <a:off x="8636000" y="6096000"/>
            <a:ext cx="28448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3055353"/>
            <a:ext cx="4368800" cy="747295"/>
          </a:xfrm>
          <a:prstGeom prst="rect">
            <a:avLst/>
          </a:prstGeom>
        </p:spPr>
      </p:pic>
      <p:sp>
        <p:nvSpPr>
          <p:cNvPr id="7" name="Rectangle 6"/>
          <p:cNvSpPr/>
          <p:nvPr userDrawn="1"/>
        </p:nvSpPr>
        <p:spPr>
          <a:xfrm>
            <a:off x="0" y="6629402"/>
            <a:ext cx="12192000" cy="228599"/>
          </a:xfrm>
          <a:prstGeom prst="rect">
            <a:avLst/>
          </a:prstGeom>
          <a:solidFill>
            <a:srgbClr val="011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7243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Tree>
    <p:extLst>
      <p:ext uri="{BB962C8B-B14F-4D97-AF65-F5344CB8AC3E}">
        <p14:creationId xmlns:p14="http://schemas.microsoft.com/office/powerpoint/2010/main" val="4083898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B5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p:nvPr>
        </p:nvSpPr>
        <p:spPr>
          <a:xfrm>
            <a:off x="3771900" y="4248150"/>
            <a:ext cx="4588329" cy="1005728"/>
          </a:xfrm>
        </p:spPr>
        <p:txBody>
          <a:bodyPr anchor="ct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C9549930-8C63-8D4F-B443-E6175A204226}"/>
              </a:ext>
            </a:extLst>
          </p:cNvPr>
          <p:cNvPicPr>
            <a:picLocks noChangeAspect="1"/>
          </p:cNvPicPr>
          <p:nvPr userDrawn="1"/>
        </p:nvPicPr>
        <p:blipFill>
          <a:blip r:embed="rId3"/>
          <a:stretch>
            <a:fillRect/>
          </a:stretch>
        </p:blipFill>
        <p:spPr>
          <a:xfrm>
            <a:off x="8511806" y="4184420"/>
            <a:ext cx="2781300" cy="1104900"/>
          </a:xfrm>
          <a:prstGeom prst="rect">
            <a:avLst/>
          </a:prstGeom>
        </p:spPr>
      </p:pic>
    </p:spTree>
    <p:extLst>
      <p:ext uri="{BB962C8B-B14F-4D97-AF65-F5344CB8AC3E}">
        <p14:creationId xmlns:p14="http://schemas.microsoft.com/office/powerpoint/2010/main" val="157564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4C22-398E-8C46-A92F-13B55AD3F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93A54-D0B2-474C-9F1A-3A60258927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8FB95-19FB-584A-826D-C324E49113E3}"/>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5" name="Footer Placeholder 4">
            <a:extLst>
              <a:ext uri="{FF2B5EF4-FFF2-40B4-BE49-F238E27FC236}">
                <a16:creationId xmlns:a16="http://schemas.microsoft.com/office/drawing/2014/main" id="{B6A16EF2-CE96-A44F-A83B-CEF81446A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F65ED-E278-0E4C-BE5F-292FDC6FABF4}"/>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124154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B3F6-4413-254C-81E9-74D9188853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E9B3A5-5075-614A-83C4-928743D1B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9A3152-D8A3-C043-94D7-64720FFD8179}"/>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5" name="Footer Placeholder 4">
            <a:extLst>
              <a:ext uri="{FF2B5EF4-FFF2-40B4-BE49-F238E27FC236}">
                <a16:creationId xmlns:a16="http://schemas.microsoft.com/office/drawing/2014/main" id="{0318E8FF-EFB3-3146-851C-39AA4931D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8A49D-274A-1541-97DE-0EAEC030D9D5}"/>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385320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E761-4265-F143-84DF-6C8535EF3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F19CD-2FD8-B841-8F4C-12E15817C2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4FBE99-B62C-874C-9EE4-5D775960D7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E31EFC-9ACC-4E4E-A710-C77AC36017E8}"/>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6" name="Footer Placeholder 5">
            <a:extLst>
              <a:ext uri="{FF2B5EF4-FFF2-40B4-BE49-F238E27FC236}">
                <a16:creationId xmlns:a16="http://schemas.microsoft.com/office/drawing/2014/main" id="{E84F90A0-0FA5-C94A-9BD9-33FED72140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2220B-1476-1F45-9FAF-738B5D9DDD31}"/>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131137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FEF7-B4E2-EB48-BFCB-C67D30EB88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627268-831E-EC47-A8A5-C0D28E5D8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D4B64A-46DD-884A-915B-7DBC03EC9D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881EAC-5BD1-394D-9084-E33CEDBD29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DC1B0-85FA-2F4A-907D-4C490CB36D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E43B-7610-B247-B37C-D93B4B7CB356}"/>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8" name="Footer Placeholder 7">
            <a:extLst>
              <a:ext uri="{FF2B5EF4-FFF2-40B4-BE49-F238E27FC236}">
                <a16:creationId xmlns:a16="http://schemas.microsoft.com/office/drawing/2014/main" id="{BCD1EBA3-37B7-F24C-AA77-D73B34B0F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1C1148-AE5D-2342-9190-41CF457C9C88}"/>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7066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D3B3-544D-0C45-A4F9-E70B7E925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6737A-CF18-494D-8853-B7C6AD5E148C}"/>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4" name="Footer Placeholder 3">
            <a:extLst>
              <a:ext uri="{FF2B5EF4-FFF2-40B4-BE49-F238E27FC236}">
                <a16:creationId xmlns:a16="http://schemas.microsoft.com/office/drawing/2014/main" id="{BB876A71-A12A-D545-A863-B8B0B35FE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B4268-4A6F-5240-957F-5C26CFC26C3E}"/>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15077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C7C3E-53EF-8C48-B887-6C362C7124F3}"/>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3" name="Footer Placeholder 2">
            <a:extLst>
              <a:ext uri="{FF2B5EF4-FFF2-40B4-BE49-F238E27FC236}">
                <a16:creationId xmlns:a16="http://schemas.microsoft.com/office/drawing/2014/main" id="{0DE517C3-0C0D-164B-BD38-592B5469D4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AE262-1527-0E4F-8AE1-42BBD359A8E9}"/>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141969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8A28-C4BD-0A42-B3D5-D0A005027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10CB4-126E-F24A-BE96-2ECA012D8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FC6A7-04C9-FB46-970E-5D0B8E638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B5090-DCA3-5045-8791-841211BD13F0}"/>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6" name="Footer Placeholder 5">
            <a:extLst>
              <a:ext uri="{FF2B5EF4-FFF2-40B4-BE49-F238E27FC236}">
                <a16:creationId xmlns:a16="http://schemas.microsoft.com/office/drawing/2014/main" id="{4B9576D0-8691-6F4C-A758-9994BC86A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278F9-D4E4-AE4B-937F-8F88C35ADF03}"/>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334367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DD8B-583F-4F49-A7BD-7FB239D0E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57B71D-A0D8-0448-9C64-F07B92316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608B53-BBA7-9849-A59A-9627CC038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1BF42-E0E7-B047-BFD9-D6AC58DF6E01}"/>
              </a:ext>
            </a:extLst>
          </p:cNvPr>
          <p:cNvSpPr>
            <a:spLocks noGrp="1"/>
          </p:cNvSpPr>
          <p:nvPr>
            <p:ph type="dt" sz="half" idx="10"/>
          </p:nvPr>
        </p:nvSpPr>
        <p:spPr/>
        <p:txBody>
          <a:bodyPr/>
          <a:lstStyle/>
          <a:p>
            <a:fld id="{A69D7C55-8543-F64B-B2AB-7FF3788B5D2E}" type="datetimeFigureOut">
              <a:rPr lang="en-US" smtClean="0"/>
              <a:t>5/6/2020</a:t>
            </a:fld>
            <a:endParaRPr lang="en-US"/>
          </a:p>
        </p:txBody>
      </p:sp>
      <p:sp>
        <p:nvSpPr>
          <p:cNvPr id="6" name="Footer Placeholder 5">
            <a:extLst>
              <a:ext uri="{FF2B5EF4-FFF2-40B4-BE49-F238E27FC236}">
                <a16:creationId xmlns:a16="http://schemas.microsoft.com/office/drawing/2014/main" id="{F715FB93-2ED9-1C4C-8043-DBE44F646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CE253-0377-364F-B694-40DFC44923EF}"/>
              </a:ext>
            </a:extLst>
          </p:cNvPr>
          <p:cNvSpPr>
            <a:spLocks noGrp="1"/>
          </p:cNvSpPr>
          <p:nvPr>
            <p:ph type="sldNum" sz="quarter" idx="12"/>
          </p:nvPr>
        </p:nvSpPr>
        <p:spPr/>
        <p:txBody>
          <a:bodyPr/>
          <a:lstStyle/>
          <a:p>
            <a:fld id="{BCD588F7-45BA-D543-8F48-11480A44833C}" type="slidenum">
              <a:rPr lang="en-US" smtClean="0"/>
              <a:t>‹#›</a:t>
            </a:fld>
            <a:endParaRPr lang="en-US"/>
          </a:p>
        </p:txBody>
      </p:sp>
    </p:spTree>
    <p:extLst>
      <p:ext uri="{BB962C8B-B14F-4D97-AF65-F5344CB8AC3E}">
        <p14:creationId xmlns:p14="http://schemas.microsoft.com/office/powerpoint/2010/main" val="3414113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88191-797F-E243-92BC-D78B1FD10A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D3A67-4FC9-0A4A-A439-FCDA0FE56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0CD8D-BB56-DB43-AC10-91D2F2730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D7C55-8543-F64B-B2AB-7FF3788B5D2E}" type="datetimeFigureOut">
              <a:rPr lang="en-US" smtClean="0"/>
              <a:t>5/6/2020</a:t>
            </a:fld>
            <a:endParaRPr lang="en-US"/>
          </a:p>
        </p:txBody>
      </p:sp>
      <p:sp>
        <p:nvSpPr>
          <p:cNvPr id="5" name="Footer Placeholder 4">
            <a:extLst>
              <a:ext uri="{FF2B5EF4-FFF2-40B4-BE49-F238E27FC236}">
                <a16:creationId xmlns:a16="http://schemas.microsoft.com/office/drawing/2014/main" id="{DBFE62F6-44C0-1540-A05E-B4CFD6D6A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83F178-4730-594F-BFA9-D748E3ABA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588F7-45BA-D543-8F48-11480A44833C}" type="slidenum">
              <a:rPr lang="en-US" smtClean="0"/>
              <a:t>‹#›</a:t>
            </a:fld>
            <a:endParaRPr lang="en-US"/>
          </a:p>
        </p:txBody>
      </p:sp>
    </p:spTree>
    <p:extLst>
      <p:ext uri="{BB962C8B-B14F-4D97-AF65-F5344CB8AC3E}">
        <p14:creationId xmlns:p14="http://schemas.microsoft.com/office/powerpoint/2010/main" val="271068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ustomXml" Target="../ink/ink1.xm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tiff"/><Relationship Id="rId11" Type="http://schemas.openxmlformats.org/officeDocument/2006/relationships/image" Target="../media/image11.png"/><Relationship Id="rId5" Type="http://schemas.openxmlformats.org/officeDocument/2006/relationships/image" Target="../media/image7.tiff"/><Relationship Id="rId10" Type="http://schemas.openxmlformats.org/officeDocument/2006/relationships/customXml" Target="../ink/ink2.xml"/><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customXml" Target="../ink/ink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llegefortn.or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customXml" Target="../ink/ink13.xml"/><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customXml" Target="../ink/ink14.xml"/><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customXml" Target="../ink/ink1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customXml" Target="../ink/ink16.xml"/><Relationship Id="rId5" Type="http://schemas.openxmlformats.org/officeDocument/2006/relationships/image" Target="../media/image10.tif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customXml" Target="../ink/ink17.xml"/><Relationship Id="rId5" Type="http://schemas.openxmlformats.org/officeDocument/2006/relationships/image" Target="../media/image10.tif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customXml" Target="../ink/ink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customXml" Target="../ink/ink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uofu.box.com/s/zo7l5o58h5mzy495yhe3p5cbhf777tz2" TargetMode="Externa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customXml" Target="../ink/ink4.xml"/><Relationship Id="rId5" Type="http://schemas.openxmlformats.org/officeDocument/2006/relationships/image" Target="../media/image13.png"/><Relationship Id="rId4" Type="http://schemas.openxmlformats.org/officeDocument/2006/relationships/customXml" Target="../ink/ink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mailto:lmartinez@ushe.edu"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5.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6.png"/><Relationship Id="rId5" Type="http://schemas.openxmlformats.org/officeDocument/2006/relationships/image" Target="../media/image44.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5.jpe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63.png"/><Relationship Id="rId5" Type="http://schemas.openxmlformats.org/officeDocument/2006/relationships/image" Target="../media/image44.png"/><Relationship Id="rId10" Type="http://schemas.openxmlformats.org/officeDocument/2006/relationships/image" Target="../media/image62.png"/><Relationship Id="rId4" Type="http://schemas.openxmlformats.org/officeDocument/2006/relationships/image" Target="../media/image4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0.tiff"/><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6.pn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0.tiff"/><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customXml" Target="../ink/ink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customXml" Target="../ink/ink8.xml"/><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ustomXml" Target="../ink/ink10.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ustomXml" Target="../ink/ink9.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customXml" Target="../ink/ink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0437" y="268421"/>
            <a:ext cx="10006739" cy="1797804"/>
          </a:xfrm>
        </p:spPr>
        <p:txBody>
          <a:bodyPr>
            <a:normAutofit/>
          </a:bodyPr>
          <a:lstStyle/>
          <a:p>
            <a:r>
              <a:rPr lang="en-US" sz="5300" dirty="0"/>
              <a:t>State Panel: Expanding Your Reach</a:t>
            </a:r>
            <a:br>
              <a:rPr lang="en-US" sz="5300" dirty="0"/>
            </a:br>
            <a:r>
              <a:rPr lang="en-US" sz="5300" dirty="0"/>
              <a:t>May 7, 2020</a:t>
            </a:r>
            <a:endParaRPr lang="en-US" dirty="0"/>
          </a:p>
        </p:txBody>
      </p:sp>
      <p:sp>
        <p:nvSpPr>
          <p:cNvPr id="3" name="Subtitle 2"/>
          <p:cNvSpPr>
            <a:spLocks noGrp="1"/>
          </p:cNvSpPr>
          <p:nvPr>
            <p:ph type="subTitle" idx="1"/>
          </p:nvPr>
        </p:nvSpPr>
        <p:spPr>
          <a:xfrm>
            <a:off x="2128745" y="2323797"/>
            <a:ext cx="7934510" cy="1666853"/>
          </a:xfrm>
        </p:spPr>
        <p:txBody>
          <a:bodyPr>
            <a:normAutofit/>
          </a:bodyPr>
          <a:lstStyle/>
          <a:p>
            <a:pPr marL="457200" indent="-457200" algn="l" eaLnBrk="0" fontAlgn="base" hangingPunct="0">
              <a:buFont typeface="Arial"/>
              <a:buChar char="•"/>
            </a:pPr>
            <a:r>
              <a:rPr lang="en-US" b="1" dirty="0"/>
              <a:t>Troy Grant</a:t>
            </a:r>
            <a:r>
              <a:rPr lang="en-US" b="1" dirty="0">
                <a:solidFill>
                  <a:schemeClr val="tx1"/>
                </a:solidFill>
                <a:effectLst/>
              </a:rPr>
              <a:t>,</a:t>
            </a:r>
            <a:r>
              <a:rPr lang="en-US" dirty="0">
                <a:solidFill>
                  <a:schemeClr val="tx1"/>
                </a:solidFill>
              </a:rPr>
              <a:t> Tennessee</a:t>
            </a:r>
            <a:endParaRPr lang="en-US" dirty="0">
              <a:solidFill>
                <a:schemeClr val="tx1"/>
              </a:solidFill>
              <a:effectLst/>
            </a:endParaRPr>
          </a:p>
          <a:p>
            <a:pPr marL="457200" indent="-457200" algn="l" eaLnBrk="0" fontAlgn="base" hangingPunct="0">
              <a:buFont typeface="Arial"/>
              <a:buChar char="•"/>
            </a:pPr>
            <a:r>
              <a:rPr lang="en-US" b="1" dirty="0" err="1"/>
              <a:t>Lais</a:t>
            </a:r>
            <a:r>
              <a:rPr lang="en-US" b="1" dirty="0"/>
              <a:t> Martinez</a:t>
            </a:r>
            <a:r>
              <a:rPr lang="en-US" b="1" dirty="0">
                <a:solidFill>
                  <a:schemeClr val="tx1"/>
                </a:solidFill>
              </a:rPr>
              <a:t>,</a:t>
            </a:r>
            <a:r>
              <a:rPr lang="en-US" dirty="0">
                <a:solidFill>
                  <a:schemeClr val="tx1"/>
                </a:solidFill>
              </a:rPr>
              <a:t> Utah</a:t>
            </a:r>
          </a:p>
          <a:p>
            <a:pPr marL="457200" indent="-457200" algn="l" eaLnBrk="0" fontAlgn="base" hangingPunct="0">
              <a:buFont typeface="Arial"/>
              <a:buChar char="•"/>
            </a:pPr>
            <a:r>
              <a:rPr lang="en-US" b="1" dirty="0"/>
              <a:t>Heather McChesney</a:t>
            </a:r>
            <a:r>
              <a:rPr lang="en-US" b="1" dirty="0">
                <a:solidFill>
                  <a:schemeClr val="tx1"/>
                </a:solidFill>
                <a:effectLst/>
              </a:rPr>
              <a:t>,</a:t>
            </a:r>
            <a:r>
              <a:rPr lang="en-US" dirty="0">
                <a:solidFill>
                  <a:schemeClr val="tx1"/>
                </a:solidFill>
                <a:effectLst/>
              </a:rPr>
              <a:t> West Virginia</a:t>
            </a:r>
            <a:endParaRPr lang="en-US" b="1" dirty="0">
              <a:solidFill>
                <a:schemeClr val="tx1"/>
              </a:solidFill>
              <a:effectLst/>
            </a:endParaRPr>
          </a:p>
          <a:p>
            <a:pPr algn="l"/>
            <a:endParaRPr lang="en-US" dirty="0"/>
          </a:p>
          <a:p>
            <a:pPr algn="l"/>
            <a:endParaRPr lang="en-US" dirty="0"/>
          </a:p>
        </p:txBody>
      </p:sp>
      <p:pic>
        <p:nvPicPr>
          <p:cNvPr id="9" name="Picture 8"/>
          <p:cNvPicPr>
            <a:picLocks noChangeAspect="1"/>
          </p:cNvPicPr>
          <p:nvPr/>
        </p:nvPicPr>
        <p:blipFill>
          <a:blip r:embed="rId2"/>
          <a:stretch>
            <a:fillRect/>
          </a:stretch>
        </p:blipFill>
        <p:spPr>
          <a:xfrm>
            <a:off x="101393" y="5321123"/>
            <a:ext cx="2116550" cy="1536877"/>
          </a:xfrm>
          <a:prstGeom prst="rect">
            <a:avLst/>
          </a:prstGeom>
        </p:spPr>
      </p:pic>
      <p:pic>
        <p:nvPicPr>
          <p:cNvPr id="15" name="Picture 14">
            <a:extLst>
              <a:ext uri="{FF2B5EF4-FFF2-40B4-BE49-F238E27FC236}">
                <a16:creationId xmlns:a16="http://schemas.microsoft.com/office/drawing/2014/main" id="{102809DE-3762-E54C-A31E-EE94377A0C65}"/>
              </a:ext>
            </a:extLst>
          </p:cNvPr>
          <p:cNvPicPr>
            <a:picLocks noChangeAspect="1"/>
          </p:cNvPicPr>
          <p:nvPr/>
        </p:nvPicPr>
        <p:blipFill>
          <a:blip r:embed="rId3"/>
          <a:stretch>
            <a:fillRect/>
          </a:stretch>
        </p:blipFill>
        <p:spPr>
          <a:xfrm>
            <a:off x="966380" y="4315525"/>
            <a:ext cx="2946400" cy="952500"/>
          </a:xfrm>
          <a:prstGeom prst="rect">
            <a:avLst/>
          </a:prstGeom>
        </p:spPr>
      </p:pic>
      <p:pic>
        <p:nvPicPr>
          <p:cNvPr id="17" name="Picture 16">
            <a:extLst>
              <a:ext uri="{FF2B5EF4-FFF2-40B4-BE49-F238E27FC236}">
                <a16:creationId xmlns:a16="http://schemas.microsoft.com/office/drawing/2014/main" id="{DB97F7C5-461D-DF4A-9AA9-5E5C26429C0F}"/>
              </a:ext>
            </a:extLst>
          </p:cNvPr>
          <p:cNvPicPr>
            <a:picLocks noChangeAspect="1"/>
          </p:cNvPicPr>
          <p:nvPr/>
        </p:nvPicPr>
        <p:blipFill>
          <a:blip r:embed="rId4"/>
          <a:stretch>
            <a:fillRect/>
          </a:stretch>
        </p:blipFill>
        <p:spPr>
          <a:xfrm>
            <a:off x="5276093" y="4149374"/>
            <a:ext cx="1639814" cy="1284803"/>
          </a:xfrm>
          <a:prstGeom prst="rect">
            <a:avLst/>
          </a:prstGeom>
        </p:spPr>
      </p:pic>
      <p:pic>
        <p:nvPicPr>
          <p:cNvPr id="18" name="Picture 17">
            <a:extLst>
              <a:ext uri="{FF2B5EF4-FFF2-40B4-BE49-F238E27FC236}">
                <a16:creationId xmlns:a16="http://schemas.microsoft.com/office/drawing/2014/main" id="{AA6BE99E-7D2E-7449-A9E2-D8214DCD7223}"/>
              </a:ext>
            </a:extLst>
          </p:cNvPr>
          <p:cNvPicPr>
            <a:picLocks noChangeAspect="1"/>
          </p:cNvPicPr>
          <p:nvPr/>
        </p:nvPicPr>
        <p:blipFill>
          <a:blip r:embed="rId5"/>
          <a:stretch>
            <a:fillRect/>
          </a:stretch>
        </p:blipFill>
        <p:spPr>
          <a:xfrm>
            <a:off x="4869699" y="5434177"/>
            <a:ext cx="2452602" cy="1079145"/>
          </a:xfrm>
          <a:prstGeom prst="rect">
            <a:avLst/>
          </a:prstGeom>
        </p:spPr>
      </p:pic>
      <p:pic>
        <p:nvPicPr>
          <p:cNvPr id="20" name="Picture 19">
            <a:extLst>
              <a:ext uri="{FF2B5EF4-FFF2-40B4-BE49-F238E27FC236}">
                <a16:creationId xmlns:a16="http://schemas.microsoft.com/office/drawing/2014/main" id="{B1935849-C976-584B-8E0D-A6BB61A49CB8}"/>
              </a:ext>
            </a:extLst>
          </p:cNvPr>
          <p:cNvPicPr>
            <a:picLocks noChangeAspect="1"/>
          </p:cNvPicPr>
          <p:nvPr/>
        </p:nvPicPr>
        <p:blipFill>
          <a:blip r:embed="rId6"/>
          <a:stretch>
            <a:fillRect/>
          </a:stretch>
        </p:blipFill>
        <p:spPr>
          <a:xfrm>
            <a:off x="8746850" y="5434177"/>
            <a:ext cx="2854759" cy="1079145"/>
          </a:xfrm>
          <a:prstGeom prst="rect">
            <a:avLst/>
          </a:prstGeom>
        </p:spPr>
      </p:pic>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E129288F-59AC-064A-B864-C1A30DD2AA7C}"/>
                  </a:ext>
                </a:extLst>
              </p14:cNvPr>
              <p14:cNvContentPartPr/>
              <p14:nvPr/>
            </p14:nvContentPartPr>
            <p14:xfrm>
              <a:off x="4411240" y="2363280"/>
              <a:ext cx="360" cy="360"/>
            </p14:xfrm>
          </p:contentPart>
        </mc:Choice>
        <mc:Fallback xmlns="">
          <p:pic>
            <p:nvPicPr>
              <p:cNvPr id="23" name="Ink 22">
                <a:extLst>
                  <a:ext uri="{FF2B5EF4-FFF2-40B4-BE49-F238E27FC236}">
                    <a16:creationId xmlns:a16="http://schemas.microsoft.com/office/drawing/2014/main" id="{E129288F-59AC-064A-B864-C1A30DD2AA7C}"/>
                  </a:ext>
                </a:extLst>
              </p:cNvPr>
              <p:cNvPicPr/>
              <p:nvPr/>
            </p:nvPicPr>
            <p:blipFill>
              <a:blip r:embed="rId9"/>
              <a:stretch>
                <a:fillRect/>
              </a:stretch>
            </p:blipFill>
            <p:spPr>
              <a:xfrm>
                <a:off x="4402600" y="23546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C4E975ED-8F03-8945-A5BB-913ACE4C6C5B}"/>
                  </a:ext>
                </a:extLst>
              </p14:cNvPr>
              <p14:cNvContentPartPr/>
              <p14:nvPr/>
            </p14:nvContentPartPr>
            <p14:xfrm>
              <a:off x="2994280" y="2877360"/>
              <a:ext cx="29880" cy="30960"/>
            </p14:xfrm>
          </p:contentPart>
        </mc:Choice>
        <mc:Fallback xmlns="">
          <p:pic>
            <p:nvPicPr>
              <p:cNvPr id="26" name="Ink 25">
                <a:extLst>
                  <a:ext uri="{FF2B5EF4-FFF2-40B4-BE49-F238E27FC236}">
                    <a16:creationId xmlns:a16="http://schemas.microsoft.com/office/drawing/2014/main" id="{C4E975ED-8F03-8945-A5BB-913ACE4C6C5B}"/>
                  </a:ext>
                </a:extLst>
              </p:cNvPr>
              <p:cNvPicPr/>
              <p:nvPr/>
            </p:nvPicPr>
            <p:blipFill>
              <a:blip r:embed="rId11"/>
              <a:stretch>
                <a:fillRect/>
              </a:stretch>
            </p:blipFill>
            <p:spPr>
              <a:xfrm>
                <a:off x="2985640" y="2868360"/>
                <a:ext cx="47520" cy="48600"/>
              </a:xfrm>
              <a:prstGeom prst="rect">
                <a:avLst/>
              </a:prstGeom>
            </p:spPr>
          </p:pic>
        </mc:Fallback>
      </mc:AlternateContent>
      <p:pic>
        <p:nvPicPr>
          <p:cNvPr id="4" name="Picture 4">
            <a:extLst>
              <a:ext uri="{FF2B5EF4-FFF2-40B4-BE49-F238E27FC236}">
                <a16:creationId xmlns:a16="http://schemas.microsoft.com/office/drawing/2014/main" id="{303A5A91-839E-4034-968F-4C3F3010BC5F}"/>
              </a:ext>
            </a:extLst>
          </p:cNvPr>
          <p:cNvPicPr>
            <a:picLocks noChangeAspect="1"/>
          </p:cNvPicPr>
          <p:nvPr/>
        </p:nvPicPr>
        <p:blipFill>
          <a:blip r:embed="rId12"/>
          <a:stretch>
            <a:fillRect/>
          </a:stretch>
        </p:blipFill>
        <p:spPr>
          <a:xfrm>
            <a:off x="8516274" y="3997017"/>
            <a:ext cx="3097899" cy="979369"/>
          </a:xfrm>
          <a:prstGeom prst="rect">
            <a:avLst/>
          </a:prstGeom>
        </p:spPr>
      </p:pic>
    </p:spTree>
    <p:extLst>
      <p:ext uri="{BB962C8B-B14F-4D97-AF65-F5344CB8AC3E}">
        <p14:creationId xmlns:p14="http://schemas.microsoft.com/office/powerpoint/2010/main" val="184437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8458200" cy="1143000"/>
          </a:xfrm>
        </p:spPr>
        <p:txBody>
          <a:bodyPr>
            <a:noAutofit/>
          </a:bodyPr>
          <a:lstStyle/>
          <a:p>
            <a:r>
              <a:rPr lang="en-US" sz="4000" dirty="0"/>
              <a:t>Tips for Increasing Participation</a:t>
            </a:r>
          </a:p>
        </p:txBody>
      </p:sp>
      <p:sp>
        <p:nvSpPr>
          <p:cNvPr id="5" name="Content Placeholder 2"/>
          <p:cNvSpPr txBox="1">
            <a:spLocks/>
          </p:cNvSpPr>
          <p:nvPr/>
        </p:nvSpPr>
        <p:spPr>
          <a:xfrm>
            <a:off x="2057400" y="1435100"/>
            <a:ext cx="8229600" cy="449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000" b="1" dirty="0">
                <a:solidFill>
                  <a:srgbClr val="FF0000"/>
                </a:solidFill>
              </a:rPr>
              <a:t>3) </a:t>
            </a:r>
            <a:r>
              <a:rPr lang="en-US" sz="3000" b="1" dirty="0"/>
              <a:t>Resource Development</a:t>
            </a:r>
          </a:p>
          <a:p>
            <a:pPr>
              <a:spcBef>
                <a:spcPts val="0"/>
              </a:spcBef>
            </a:pPr>
            <a:r>
              <a:rPr lang="en-US" sz="2800" dirty="0"/>
              <a:t>Create specific resources for various student age groups. </a:t>
            </a:r>
          </a:p>
          <a:p>
            <a:pPr lvl="1">
              <a:spcBef>
                <a:spcPts val="0"/>
              </a:spcBef>
            </a:pPr>
            <a:r>
              <a:rPr lang="en-US" sz="2600" dirty="0"/>
              <a:t>Activities</a:t>
            </a:r>
          </a:p>
          <a:p>
            <a:pPr lvl="1">
              <a:spcBef>
                <a:spcPts val="0"/>
              </a:spcBef>
            </a:pPr>
            <a:r>
              <a:rPr lang="en-US" sz="2600" dirty="0"/>
              <a:t>Worksheets</a:t>
            </a:r>
          </a:p>
          <a:p>
            <a:pPr lvl="1">
              <a:spcBef>
                <a:spcPts val="0"/>
              </a:spcBef>
            </a:pPr>
            <a:r>
              <a:rPr lang="en-US" sz="2600" dirty="0"/>
              <a:t>Reading Lists</a:t>
            </a:r>
          </a:p>
          <a:p>
            <a:pPr>
              <a:spcBef>
                <a:spcPts val="0"/>
              </a:spcBef>
            </a:pPr>
            <a:r>
              <a:rPr lang="en-US" sz="2800" dirty="0"/>
              <a:t>Resource mailing has been a good incentive to drive participation in Tennessee</a:t>
            </a:r>
          </a:p>
          <a:p>
            <a:pPr lvl="1">
              <a:spcBef>
                <a:spcPts val="0"/>
              </a:spcBef>
            </a:pPr>
            <a:r>
              <a:rPr lang="en-US" sz="2400" dirty="0"/>
              <a:t>Stickers</a:t>
            </a:r>
          </a:p>
          <a:p>
            <a:pPr lvl="1">
              <a:spcBef>
                <a:spcPts val="0"/>
              </a:spcBef>
            </a:pPr>
            <a:r>
              <a:rPr lang="en-US" sz="2400" dirty="0"/>
              <a:t>Posters</a:t>
            </a:r>
          </a:p>
          <a:p>
            <a:pPr lvl="1">
              <a:spcBef>
                <a:spcPts val="0"/>
              </a:spcBef>
            </a:pPr>
            <a:endParaRPr lang="en-US" sz="2400" dirty="0"/>
          </a:p>
          <a:p>
            <a:pPr lvl="1">
              <a:spcBef>
                <a:spcPts val="0"/>
              </a:spcBef>
            </a:pPr>
            <a:endParaRPr lang="en-US" sz="2600" dirty="0"/>
          </a:p>
          <a:p>
            <a:pPr marL="0" indent="0">
              <a:spcBef>
                <a:spcPts val="0"/>
              </a:spcBef>
              <a:buNone/>
            </a:pPr>
            <a:endParaRPr lang="en-US" sz="3000" b="1" dirty="0"/>
          </a:p>
          <a:p>
            <a:pPr marL="0" indent="0">
              <a:spcBef>
                <a:spcPts val="0"/>
              </a:spcBef>
              <a:buNone/>
            </a:pPr>
            <a:endParaRPr lang="en-US" sz="3000" b="1" dirty="0"/>
          </a:p>
        </p:txBody>
      </p:sp>
      <p:pic>
        <p:nvPicPr>
          <p:cNvPr id="4" name="Picture 3">
            <a:extLst>
              <a:ext uri="{FF2B5EF4-FFF2-40B4-BE49-F238E27FC236}">
                <a16:creationId xmlns:a16="http://schemas.microsoft.com/office/drawing/2014/main" id="{323FCCCF-0E2B-2744-A8AC-8ECCA800F50F}"/>
              </a:ext>
            </a:extLst>
          </p:cNvPr>
          <p:cNvPicPr>
            <a:picLocks noChangeAspect="1"/>
          </p:cNvPicPr>
          <p:nvPr/>
        </p:nvPicPr>
        <p:blipFill>
          <a:blip r:embed="rId3"/>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AFC303E-95FC-5541-9740-5141DFD40EB7}"/>
                  </a:ext>
                </a:extLst>
              </p14:cNvPr>
              <p14:cNvContentPartPr/>
              <p14:nvPr/>
            </p14:nvContentPartPr>
            <p14:xfrm>
              <a:off x="11281972" y="6430410"/>
              <a:ext cx="360" cy="360"/>
            </p14:xfrm>
          </p:contentPart>
        </mc:Choice>
        <mc:Fallback xmlns="">
          <p:pic>
            <p:nvPicPr>
              <p:cNvPr id="3" name="Ink 2">
                <a:extLst>
                  <a:ext uri="{FF2B5EF4-FFF2-40B4-BE49-F238E27FC236}">
                    <a16:creationId xmlns:a16="http://schemas.microsoft.com/office/drawing/2014/main" id="{6AFC303E-95FC-5541-9740-5141DFD40EB7}"/>
                  </a:ext>
                </a:extLst>
              </p:cNvPr>
              <p:cNvPicPr/>
              <p:nvPr/>
            </p:nvPicPr>
            <p:blipFill>
              <a:blip r:embed="rId5"/>
              <a:stretch>
                <a:fillRect/>
              </a:stretch>
            </p:blipFill>
            <p:spPr>
              <a:xfrm>
                <a:off x="11219332" y="6367770"/>
                <a:ext cx="126000" cy="126000"/>
              </a:xfrm>
              <a:prstGeom prst="rect">
                <a:avLst/>
              </a:prstGeom>
            </p:spPr>
          </p:pic>
        </mc:Fallback>
      </mc:AlternateContent>
    </p:spTree>
    <p:extLst>
      <p:ext uri="{BB962C8B-B14F-4D97-AF65-F5344CB8AC3E}">
        <p14:creationId xmlns:p14="http://schemas.microsoft.com/office/powerpoint/2010/main" val="400405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458200" cy="1143000"/>
          </a:xfrm>
        </p:spPr>
        <p:txBody>
          <a:bodyPr>
            <a:noAutofit/>
          </a:bodyPr>
          <a:lstStyle/>
          <a:p>
            <a:r>
              <a:rPr lang="en-US" sz="4000" dirty="0"/>
              <a:t>Path to College Resources</a:t>
            </a:r>
          </a:p>
        </p:txBody>
      </p:sp>
      <p:sp>
        <p:nvSpPr>
          <p:cNvPr id="3" name="Content Placeholder 2"/>
          <p:cNvSpPr>
            <a:spLocks noGrp="1"/>
          </p:cNvSpPr>
          <p:nvPr>
            <p:ph idx="1"/>
          </p:nvPr>
        </p:nvSpPr>
        <p:spPr>
          <a:xfrm>
            <a:off x="1981200" y="1371601"/>
            <a:ext cx="8229600" cy="4495804"/>
          </a:xfrm>
        </p:spPr>
        <p:txBody>
          <a:bodyPr/>
          <a:lstStyle/>
          <a:p>
            <a:pPr>
              <a:buAutoNum type="arabicParenR"/>
            </a:pPr>
            <a:r>
              <a:rPr lang="en-US" sz="3000" b="1" dirty="0"/>
              <a:t> Resource Guides +  Customizable Templates</a:t>
            </a:r>
          </a:p>
          <a:p>
            <a:pPr lvl="1">
              <a:buFont typeface="Arial" panose="020B0604020202020204" pitchFamily="34" charset="0"/>
              <a:buChar char="•"/>
            </a:pPr>
            <a:r>
              <a:rPr lang="en-US" sz="2200" dirty="0"/>
              <a:t>Implementation Ideas and Resources</a:t>
            </a:r>
          </a:p>
          <a:p>
            <a:pPr lvl="1">
              <a:buFont typeface="Arial" panose="020B0604020202020204" pitchFamily="34" charset="0"/>
              <a:buChar char="•"/>
            </a:pPr>
            <a:r>
              <a:rPr lang="en-US" sz="2200" dirty="0"/>
              <a:t>Volunteer Recruitment Tips</a:t>
            </a:r>
          </a:p>
          <a:p>
            <a:pPr lvl="1">
              <a:buFont typeface="Arial" panose="020B0604020202020204" pitchFamily="34" charset="0"/>
              <a:buChar char="•"/>
            </a:pPr>
            <a:r>
              <a:rPr lang="en-US" sz="2200" dirty="0"/>
              <a:t>Event Promotion Resources</a:t>
            </a:r>
          </a:p>
          <a:p>
            <a:pPr marL="457200" lvl="1" indent="0" algn="ctr">
              <a:buNone/>
            </a:pPr>
            <a:r>
              <a:rPr lang="en-US" dirty="0"/>
              <a:t>	</a:t>
            </a:r>
          </a:p>
          <a:p>
            <a:pPr marL="0" indent="0">
              <a:buNone/>
            </a:pPr>
            <a:r>
              <a:rPr lang="en-US" dirty="0"/>
              <a:t>       </a:t>
            </a:r>
            <a:r>
              <a:rPr lang="en-US" dirty="0">
                <a:hlinkClick r:id="rId3"/>
              </a:rPr>
              <a:t>https://www.collegefortn.org</a:t>
            </a:r>
            <a:r>
              <a:rPr lang="en-US" dirty="0"/>
              <a:t> </a:t>
            </a:r>
          </a:p>
          <a:p>
            <a:pPr marL="0" indent="0">
              <a:buNone/>
            </a:pPr>
            <a:endParaRPr lang="en-US" dirty="0"/>
          </a:p>
        </p:txBody>
      </p:sp>
      <p:pic>
        <p:nvPicPr>
          <p:cNvPr id="4" name="Picture 3">
            <a:extLst>
              <a:ext uri="{FF2B5EF4-FFF2-40B4-BE49-F238E27FC236}">
                <a16:creationId xmlns:a16="http://schemas.microsoft.com/office/drawing/2014/main" id="{010BAD96-6F45-F34D-8812-5D903CE88620}"/>
              </a:ext>
            </a:extLst>
          </p:cNvPr>
          <p:cNvPicPr>
            <a:picLocks noChangeAspect="1"/>
          </p:cNvPicPr>
          <p:nvPr/>
        </p:nvPicPr>
        <p:blipFill>
          <a:blip r:embed="rId4"/>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DF20C84-49E2-914E-9C48-FB86D5B91965}"/>
                  </a:ext>
                </a:extLst>
              </p14:cNvPr>
              <p14:cNvContentPartPr/>
              <p14:nvPr/>
            </p14:nvContentPartPr>
            <p14:xfrm>
              <a:off x="11303932" y="6444810"/>
              <a:ext cx="360" cy="360"/>
            </p14:xfrm>
          </p:contentPart>
        </mc:Choice>
        <mc:Fallback xmlns="">
          <p:pic>
            <p:nvPicPr>
              <p:cNvPr id="5" name="Ink 4">
                <a:extLst>
                  <a:ext uri="{FF2B5EF4-FFF2-40B4-BE49-F238E27FC236}">
                    <a16:creationId xmlns:a16="http://schemas.microsoft.com/office/drawing/2014/main" id="{EDF20C84-49E2-914E-9C48-FB86D5B91965}"/>
                  </a:ext>
                </a:extLst>
              </p:cNvPr>
              <p:cNvPicPr/>
              <p:nvPr/>
            </p:nvPicPr>
            <p:blipFill>
              <a:blip r:embed="rId6"/>
              <a:stretch>
                <a:fillRect/>
              </a:stretch>
            </p:blipFill>
            <p:spPr>
              <a:xfrm>
                <a:off x="11240932" y="6382170"/>
                <a:ext cx="126000" cy="126000"/>
              </a:xfrm>
              <a:prstGeom prst="rect">
                <a:avLst/>
              </a:prstGeom>
            </p:spPr>
          </p:pic>
        </mc:Fallback>
      </mc:AlternateContent>
    </p:spTree>
    <p:extLst>
      <p:ext uri="{BB962C8B-B14F-4D97-AF65-F5344CB8AC3E}">
        <p14:creationId xmlns:p14="http://schemas.microsoft.com/office/powerpoint/2010/main" val="302278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979B-B9E2-4314-AC38-D737112A0EAC}"/>
              </a:ext>
            </a:extLst>
          </p:cNvPr>
          <p:cNvSpPr>
            <a:spLocks noGrp="1"/>
          </p:cNvSpPr>
          <p:nvPr>
            <p:ph type="title"/>
          </p:nvPr>
        </p:nvSpPr>
        <p:spPr/>
        <p:txBody>
          <a:bodyPr>
            <a:normAutofit/>
          </a:bodyPr>
          <a:lstStyle/>
          <a:p>
            <a:r>
              <a:rPr lang="en-US" sz="4000" dirty="0"/>
              <a:t>Path to College Resources</a:t>
            </a:r>
          </a:p>
        </p:txBody>
      </p:sp>
      <p:pic>
        <p:nvPicPr>
          <p:cNvPr id="4" name="Picture 3">
            <a:extLst>
              <a:ext uri="{FF2B5EF4-FFF2-40B4-BE49-F238E27FC236}">
                <a16:creationId xmlns:a16="http://schemas.microsoft.com/office/drawing/2014/main" id="{14FEE4FF-BC3F-428F-9D87-EF6AFF10649A}"/>
              </a:ext>
            </a:extLst>
          </p:cNvPr>
          <p:cNvPicPr>
            <a:picLocks noChangeAspect="1"/>
          </p:cNvPicPr>
          <p:nvPr/>
        </p:nvPicPr>
        <p:blipFill rotWithShape="1">
          <a:blip r:embed="rId2"/>
          <a:srcRect l="28333" t="15925" r="30597" b="14445"/>
          <a:stretch/>
        </p:blipFill>
        <p:spPr>
          <a:xfrm>
            <a:off x="1524001" y="1634350"/>
            <a:ext cx="4525617" cy="4316007"/>
          </a:xfrm>
          <a:prstGeom prst="rect">
            <a:avLst/>
          </a:prstGeom>
        </p:spPr>
      </p:pic>
      <p:pic>
        <p:nvPicPr>
          <p:cNvPr id="5" name="Picture 4">
            <a:extLst>
              <a:ext uri="{FF2B5EF4-FFF2-40B4-BE49-F238E27FC236}">
                <a16:creationId xmlns:a16="http://schemas.microsoft.com/office/drawing/2014/main" id="{37308D2E-6B25-4A1F-B569-E0F0FC0C04B2}"/>
              </a:ext>
            </a:extLst>
          </p:cNvPr>
          <p:cNvPicPr>
            <a:picLocks noChangeAspect="1"/>
          </p:cNvPicPr>
          <p:nvPr/>
        </p:nvPicPr>
        <p:blipFill rotWithShape="1">
          <a:blip r:embed="rId3"/>
          <a:srcRect l="18333" t="14815" r="35834" b="11111"/>
          <a:stretch/>
        </p:blipFill>
        <p:spPr>
          <a:xfrm>
            <a:off x="6279068" y="1669644"/>
            <a:ext cx="4617532" cy="4197756"/>
          </a:xfrm>
          <a:prstGeom prst="rect">
            <a:avLst/>
          </a:prstGeom>
        </p:spPr>
      </p:pic>
      <p:pic>
        <p:nvPicPr>
          <p:cNvPr id="6" name="Picture 5">
            <a:extLst>
              <a:ext uri="{FF2B5EF4-FFF2-40B4-BE49-F238E27FC236}">
                <a16:creationId xmlns:a16="http://schemas.microsoft.com/office/drawing/2014/main" id="{5C0908AE-10A4-C64A-874C-E7AE85B27BA5}"/>
              </a:ext>
            </a:extLst>
          </p:cNvPr>
          <p:cNvPicPr>
            <a:picLocks noChangeAspect="1"/>
          </p:cNvPicPr>
          <p:nvPr/>
        </p:nvPicPr>
        <p:blipFill>
          <a:blip r:embed="rId4"/>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E3FD897-5C27-9E48-A413-1D9F7D22DD01}"/>
                  </a:ext>
                </a:extLst>
              </p14:cNvPr>
              <p14:cNvContentPartPr/>
              <p14:nvPr/>
            </p14:nvContentPartPr>
            <p14:xfrm>
              <a:off x="11276212" y="6432210"/>
              <a:ext cx="360" cy="360"/>
            </p14:xfrm>
          </p:contentPart>
        </mc:Choice>
        <mc:Fallback xmlns="">
          <p:pic>
            <p:nvPicPr>
              <p:cNvPr id="3" name="Ink 2">
                <a:extLst>
                  <a:ext uri="{FF2B5EF4-FFF2-40B4-BE49-F238E27FC236}">
                    <a16:creationId xmlns:a16="http://schemas.microsoft.com/office/drawing/2014/main" id="{0E3FD897-5C27-9E48-A413-1D9F7D22DD01}"/>
                  </a:ext>
                </a:extLst>
              </p:cNvPr>
              <p:cNvPicPr/>
              <p:nvPr/>
            </p:nvPicPr>
            <p:blipFill>
              <a:blip r:embed="rId6"/>
              <a:stretch>
                <a:fillRect/>
              </a:stretch>
            </p:blipFill>
            <p:spPr>
              <a:xfrm>
                <a:off x="11213212" y="6369210"/>
                <a:ext cx="126000" cy="126000"/>
              </a:xfrm>
              <a:prstGeom prst="rect">
                <a:avLst/>
              </a:prstGeom>
            </p:spPr>
          </p:pic>
        </mc:Fallback>
      </mc:AlternateContent>
    </p:spTree>
    <p:extLst>
      <p:ext uri="{BB962C8B-B14F-4D97-AF65-F5344CB8AC3E}">
        <p14:creationId xmlns:p14="http://schemas.microsoft.com/office/powerpoint/2010/main" val="2581633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458200" cy="1143000"/>
          </a:xfrm>
        </p:spPr>
        <p:txBody>
          <a:bodyPr>
            <a:noAutofit/>
          </a:bodyPr>
          <a:lstStyle/>
          <a:p>
            <a:r>
              <a:rPr lang="en-US" sz="4000" dirty="0"/>
              <a:t>Path to College Resources</a:t>
            </a:r>
          </a:p>
        </p:txBody>
      </p:sp>
      <p:sp>
        <p:nvSpPr>
          <p:cNvPr id="3" name="Content Placeholder 2"/>
          <p:cNvSpPr>
            <a:spLocks noGrp="1"/>
          </p:cNvSpPr>
          <p:nvPr>
            <p:ph idx="1"/>
          </p:nvPr>
        </p:nvSpPr>
        <p:spPr>
          <a:xfrm>
            <a:off x="1981200" y="1371601"/>
            <a:ext cx="8229600" cy="4495804"/>
          </a:xfrm>
        </p:spPr>
        <p:txBody>
          <a:bodyPr/>
          <a:lstStyle/>
          <a:p>
            <a:pPr marL="0" indent="0">
              <a:buNone/>
            </a:pPr>
            <a:r>
              <a:rPr lang="en-US" sz="3000" b="1" dirty="0">
                <a:solidFill>
                  <a:srgbClr val="FF0000"/>
                </a:solidFill>
              </a:rPr>
              <a:t>2) </a:t>
            </a:r>
            <a:r>
              <a:rPr lang="en-US" sz="3000" b="1" dirty="0"/>
              <a:t>Annual Resource Mailings</a:t>
            </a:r>
            <a:endParaRPr lang="en-US" sz="2200" dirty="0"/>
          </a:p>
          <a:p>
            <a:pPr lvl="1">
              <a:buFont typeface="Arial" panose="020B0604020202020204" pitchFamily="34" charset="0"/>
              <a:buChar char="•"/>
            </a:pPr>
            <a:r>
              <a:rPr lang="en-US" sz="2200" dirty="0"/>
              <a:t>Stickers, Posters, &amp; Wall Clings</a:t>
            </a:r>
          </a:p>
          <a:p>
            <a:pPr lvl="1">
              <a:buFont typeface="Arial" panose="020B0604020202020204" pitchFamily="34" charset="0"/>
              <a:buChar char="•"/>
            </a:pPr>
            <a:r>
              <a:rPr lang="en-US" sz="2200" dirty="0"/>
              <a:t>Registration managed through Formstack</a:t>
            </a:r>
          </a:p>
          <a:p>
            <a:pPr lvl="2">
              <a:buFont typeface="Arial" panose="020B0604020202020204" pitchFamily="34" charset="0"/>
              <a:buChar char="•"/>
            </a:pPr>
            <a:r>
              <a:rPr lang="en-US" dirty="0"/>
              <a:t>Schools registered for </a:t>
            </a:r>
            <a:r>
              <a:rPr lang="en-US" b="1" u="sng" dirty="0"/>
              <a:t>ALL 4 Events</a:t>
            </a:r>
          </a:p>
          <a:p>
            <a:pPr lvl="1">
              <a:buFont typeface="Arial" panose="020B0604020202020204" pitchFamily="34" charset="0"/>
              <a:buChar char="•"/>
            </a:pPr>
            <a:r>
              <a:rPr lang="en-US" sz="2200" dirty="0"/>
              <a:t>Funded by GEAR UP</a:t>
            </a:r>
          </a:p>
          <a:p>
            <a:pPr marL="457200" lvl="1" indent="0" algn="ctr">
              <a:buNone/>
            </a:pPr>
            <a:r>
              <a:rPr lang="en-US" dirty="0"/>
              <a:t>	</a:t>
            </a:r>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9000"/>
            <a:ext cx="2597047" cy="2597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6109"/>
          <a:stretch/>
        </p:blipFill>
        <p:spPr bwMode="auto">
          <a:xfrm>
            <a:off x="7253620" y="2938466"/>
            <a:ext cx="3164044" cy="30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958" y="3157539"/>
            <a:ext cx="2953083" cy="293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C520266D-5696-6249-BBF2-277BC7D1C43B}"/>
              </a:ext>
            </a:extLst>
          </p:cNvPr>
          <p:cNvPicPr>
            <a:picLocks noChangeAspect="1"/>
          </p:cNvPicPr>
          <p:nvPr/>
        </p:nvPicPr>
        <p:blipFill>
          <a:blip r:embed="rId6"/>
          <a:stretch>
            <a:fillRect/>
          </a:stretch>
        </p:blipFill>
        <p:spPr>
          <a:xfrm>
            <a:off x="0" y="6086478"/>
            <a:ext cx="12192000" cy="860879"/>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29D4BBE-90CC-E04B-9BF8-F658454BDF92}"/>
                  </a:ext>
                </a:extLst>
              </p14:cNvPr>
              <p14:cNvContentPartPr/>
              <p14:nvPr/>
            </p14:nvContentPartPr>
            <p14:xfrm>
              <a:off x="11306452" y="6446610"/>
              <a:ext cx="360" cy="360"/>
            </p14:xfrm>
          </p:contentPart>
        </mc:Choice>
        <mc:Fallback xmlns="">
          <p:pic>
            <p:nvPicPr>
              <p:cNvPr id="4" name="Ink 3">
                <a:extLst>
                  <a:ext uri="{FF2B5EF4-FFF2-40B4-BE49-F238E27FC236}">
                    <a16:creationId xmlns:a16="http://schemas.microsoft.com/office/drawing/2014/main" id="{729D4BBE-90CC-E04B-9BF8-F658454BDF92}"/>
                  </a:ext>
                </a:extLst>
              </p:cNvPr>
              <p:cNvPicPr/>
              <p:nvPr/>
            </p:nvPicPr>
            <p:blipFill>
              <a:blip r:embed="rId8"/>
              <a:stretch>
                <a:fillRect/>
              </a:stretch>
            </p:blipFill>
            <p:spPr>
              <a:xfrm>
                <a:off x="11243812" y="6383970"/>
                <a:ext cx="126000" cy="126000"/>
              </a:xfrm>
              <a:prstGeom prst="rect">
                <a:avLst/>
              </a:prstGeom>
            </p:spPr>
          </p:pic>
        </mc:Fallback>
      </mc:AlternateContent>
    </p:spTree>
    <p:extLst>
      <p:ext uri="{BB962C8B-B14F-4D97-AF65-F5344CB8AC3E}">
        <p14:creationId xmlns:p14="http://schemas.microsoft.com/office/powerpoint/2010/main" val="1873387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44161-807C-4A40-AA91-BE716B5E989B}"/>
              </a:ext>
            </a:extLst>
          </p:cNvPr>
          <p:cNvPicPr>
            <a:picLocks noChangeAspect="1"/>
          </p:cNvPicPr>
          <p:nvPr/>
        </p:nvPicPr>
        <p:blipFill rotWithShape="1">
          <a:blip r:embed="rId2"/>
          <a:srcRect l="28334" t="23333" r="28333" b="26297"/>
          <a:stretch/>
        </p:blipFill>
        <p:spPr>
          <a:xfrm>
            <a:off x="5600700" y="152401"/>
            <a:ext cx="4343400" cy="2839915"/>
          </a:xfrm>
          <a:prstGeom prst="rect">
            <a:avLst/>
          </a:prstGeom>
        </p:spPr>
      </p:pic>
      <p:pic>
        <p:nvPicPr>
          <p:cNvPr id="3" name="Picture 2">
            <a:extLst>
              <a:ext uri="{FF2B5EF4-FFF2-40B4-BE49-F238E27FC236}">
                <a16:creationId xmlns:a16="http://schemas.microsoft.com/office/drawing/2014/main" id="{C42A3473-8AF9-4C2F-AC92-9ADE802DFCBC}"/>
              </a:ext>
            </a:extLst>
          </p:cNvPr>
          <p:cNvPicPr>
            <a:picLocks noChangeAspect="1"/>
          </p:cNvPicPr>
          <p:nvPr/>
        </p:nvPicPr>
        <p:blipFill rotWithShape="1">
          <a:blip r:embed="rId3"/>
          <a:srcRect l="35000" t="17408" r="35833" b="7037"/>
          <a:stretch/>
        </p:blipFill>
        <p:spPr>
          <a:xfrm>
            <a:off x="1752600" y="457200"/>
            <a:ext cx="3581400" cy="5218611"/>
          </a:xfrm>
          <a:prstGeom prst="rect">
            <a:avLst/>
          </a:prstGeom>
        </p:spPr>
      </p:pic>
      <p:pic>
        <p:nvPicPr>
          <p:cNvPr id="5" name="Picture 4">
            <a:extLst>
              <a:ext uri="{FF2B5EF4-FFF2-40B4-BE49-F238E27FC236}">
                <a16:creationId xmlns:a16="http://schemas.microsoft.com/office/drawing/2014/main" id="{2449653F-D9B5-4CCD-88F6-7FFD40AA4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3106520"/>
            <a:ext cx="4724400" cy="3141881"/>
          </a:xfrm>
          <a:prstGeom prst="rect">
            <a:avLst/>
          </a:prstGeom>
        </p:spPr>
      </p:pic>
      <p:pic>
        <p:nvPicPr>
          <p:cNvPr id="6" name="Picture 5">
            <a:extLst>
              <a:ext uri="{FF2B5EF4-FFF2-40B4-BE49-F238E27FC236}">
                <a16:creationId xmlns:a16="http://schemas.microsoft.com/office/drawing/2014/main" id="{A5238666-4F3F-4047-981C-80AAD671C6A3}"/>
              </a:ext>
            </a:extLst>
          </p:cNvPr>
          <p:cNvPicPr>
            <a:picLocks noChangeAspect="1"/>
          </p:cNvPicPr>
          <p:nvPr/>
        </p:nvPicPr>
        <p:blipFill>
          <a:blip r:embed="rId5"/>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E915749A-4FE1-1C4F-9A36-EF582D741681}"/>
                  </a:ext>
                </a:extLst>
              </p14:cNvPr>
              <p14:cNvContentPartPr/>
              <p14:nvPr/>
            </p14:nvContentPartPr>
            <p14:xfrm>
              <a:off x="11309332" y="6426450"/>
              <a:ext cx="360" cy="360"/>
            </p14:xfrm>
          </p:contentPart>
        </mc:Choice>
        <mc:Fallback xmlns="">
          <p:pic>
            <p:nvPicPr>
              <p:cNvPr id="4" name="Ink 3">
                <a:extLst>
                  <a:ext uri="{FF2B5EF4-FFF2-40B4-BE49-F238E27FC236}">
                    <a16:creationId xmlns:a16="http://schemas.microsoft.com/office/drawing/2014/main" id="{E915749A-4FE1-1C4F-9A36-EF582D741681}"/>
                  </a:ext>
                </a:extLst>
              </p:cNvPr>
              <p:cNvPicPr/>
              <p:nvPr/>
            </p:nvPicPr>
            <p:blipFill>
              <a:blip r:embed="rId7"/>
              <a:stretch>
                <a:fillRect/>
              </a:stretch>
            </p:blipFill>
            <p:spPr>
              <a:xfrm>
                <a:off x="11246692" y="6363810"/>
                <a:ext cx="126000" cy="126000"/>
              </a:xfrm>
              <a:prstGeom prst="rect">
                <a:avLst/>
              </a:prstGeom>
            </p:spPr>
          </p:pic>
        </mc:Fallback>
      </mc:AlternateContent>
    </p:spTree>
    <p:extLst>
      <p:ext uri="{BB962C8B-B14F-4D97-AF65-F5344CB8AC3E}">
        <p14:creationId xmlns:p14="http://schemas.microsoft.com/office/powerpoint/2010/main" val="333657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1FB0E9-8368-4296-B25E-3EE2017E5426}"/>
              </a:ext>
            </a:extLst>
          </p:cNvPr>
          <p:cNvSpPr>
            <a:spLocks noGrp="1"/>
          </p:cNvSpPr>
          <p:nvPr>
            <p:ph type="sldNum" sz="quarter" idx="12"/>
          </p:nvPr>
        </p:nvSpPr>
        <p:spPr/>
        <p:txBody>
          <a:bodyPr/>
          <a:lstStyle/>
          <a:p>
            <a:fld id="{B6983795-A104-4CEE-A459-C290537AA66A}" type="slidenum">
              <a:rPr lang="en-US" smtClean="0"/>
              <a:t>15</a:t>
            </a:fld>
            <a:endParaRPr lang="en-US" dirty="0"/>
          </a:p>
        </p:txBody>
      </p:sp>
      <p:pic>
        <p:nvPicPr>
          <p:cNvPr id="4" name="Picture 3">
            <a:extLst>
              <a:ext uri="{FF2B5EF4-FFF2-40B4-BE49-F238E27FC236}">
                <a16:creationId xmlns:a16="http://schemas.microsoft.com/office/drawing/2014/main" id="{B66D1928-4CE6-44AE-9F92-782ED3258EA9}"/>
              </a:ext>
            </a:extLst>
          </p:cNvPr>
          <p:cNvPicPr>
            <a:picLocks noChangeAspect="1"/>
          </p:cNvPicPr>
          <p:nvPr/>
        </p:nvPicPr>
        <p:blipFill rotWithShape="1">
          <a:blip r:embed="rId2"/>
          <a:srcRect l="28333" t="15925" r="30597" b="14445"/>
          <a:stretch/>
        </p:blipFill>
        <p:spPr>
          <a:xfrm>
            <a:off x="1938130" y="152401"/>
            <a:ext cx="4373218" cy="4170667"/>
          </a:xfrm>
          <a:prstGeom prst="rect">
            <a:avLst/>
          </a:prstGeom>
        </p:spPr>
      </p:pic>
      <p:pic>
        <p:nvPicPr>
          <p:cNvPr id="5" name="Picture 4">
            <a:extLst>
              <a:ext uri="{FF2B5EF4-FFF2-40B4-BE49-F238E27FC236}">
                <a16:creationId xmlns:a16="http://schemas.microsoft.com/office/drawing/2014/main" id="{6560FAC4-83C9-4D7E-B8CE-37080D9E3AA3}"/>
              </a:ext>
            </a:extLst>
          </p:cNvPr>
          <p:cNvPicPr>
            <a:picLocks noChangeAspect="1"/>
          </p:cNvPicPr>
          <p:nvPr/>
        </p:nvPicPr>
        <p:blipFill rotWithShape="1">
          <a:blip r:embed="rId3"/>
          <a:srcRect l="38334" t="21852" r="40000" b="18889"/>
          <a:stretch/>
        </p:blipFill>
        <p:spPr>
          <a:xfrm>
            <a:off x="6471498" y="429366"/>
            <a:ext cx="3782373" cy="5819035"/>
          </a:xfrm>
          <a:prstGeom prst="rect">
            <a:avLst/>
          </a:prstGeom>
        </p:spPr>
      </p:pic>
      <p:pic>
        <p:nvPicPr>
          <p:cNvPr id="6" name="Picture 5">
            <a:extLst>
              <a:ext uri="{FF2B5EF4-FFF2-40B4-BE49-F238E27FC236}">
                <a16:creationId xmlns:a16="http://schemas.microsoft.com/office/drawing/2014/main" id="{4808501E-3A27-4CA5-8B2A-155591D4DF4A}"/>
              </a:ext>
            </a:extLst>
          </p:cNvPr>
          <p:cNvPicPr>
            <a:picLocks noChangeAspect="1"/>
          </p:cNvPicPr>
          <p:nvPr/>
        </p:nvPicPr>
        <p:blipFill rotWithShape="1">
          <a:blip r:embed="rId4"/>
          <a:srcRect l="31666" t="39628" r="33333" b="23334"/>
          <a:stretch/>
        </p:blipFill>
        <p:spPr>
          <a:xfrm>
            <a:off x="2683565" y="4191000"/>
            <a:ext cx="3200400" cy="1905000"/>
          </a:xfrm>
          <a:prstGeom prst="rect">
            <a:avLst/>
          </a:prstGeom>
        </p:spPr>
      </p:pic>
      <p:pic>
        <p:nvPicPr>
          <p:cNvPr id="7" name="Picture 6">
            <a:extLst>
              <a:ext uri="{FF2B5EF4-FFF2-40B4-BE49-F238E27FC236}">
                <a16:creationId xmlns:a16="http://schemas.microsoft.com/office/drawing/2014/main" id="{FFD09C60-7343-604F-8FFE-979AB7E14ED5}"/>
              </a:ext>
            </a:extLst>
          </p:cNvPr>
          <p:cNvPicPr>
            <a:picLocks noChangeAspect="1"/>
          </p:cNvPicPr>
          <p:nvPr/>
        </p:nvPicPr>
        <p:blipFill>
          <a:blip r:embed="rId5"/>
          <a:stretch>
            <a:fillRect/>
          </a:stretch>
        </p:blipFill>
        <p:spPr>
          <a:xfrm>
            <a:off x="0" y="6096000"/>
            <a:ext cx="12192000" cy="851358"/>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0FE48F09-19E4-0742-8681-4CB58234541E}"/>
                  </a:ext>
                </a:extLst>
              </p14:cNvPr>
              <p14:cNvContentPartPr/>
              <p14:nvPr/>
            </p14:nvContentPartPr>
            <p14:xfrm>
              <a:off x="11304292" y="6452010"/>
              <a:ext cx="360" cy="360"/>
            </p14:xfrm>
          </p:contentPart>
        </mc:Choice>
        <mc:Fallback xmlns="">
          <p:pic>
            <p:nvPicPr>
              <p:cNvPr id="2" name="Ink 1">
                <a:extLst>
                  <a:ext uri="{FF2B5EF4-FFF2-40B4-BE49-F238E27FC236}">
                    <a16:creationId xmlns:a16="http://schemas.microsoft.com/office/drawing/2014/main" id="{0FE48F09-19E4-0742-8681-4CB58234541E}"/>
                  </a:ext>
                </a:extLst>
              </p:cNvPr>
              <p:cNvPicPr/>
              <p:nvPr/>
            </p:nvPicPr>
            <p:blipFill>
              <a:blip r:embed="rId7"/>
              <a:stretch>
                <a:fillRect/>
              </a:stretch>
            </p:blipFill>
            <p:spPr>
              <a:xfrm>
                <a:off x="11241292" y="6389370"/>
                <a:ext cx="126000" cy="126000"/>
              </a:xfrm>
              <a:prstGeom prst="rect">
                <a:avLst/>
              </a:prstGeom>
            </p:spPr>
          </p:pic>
        </mc:Fallback>
      </mc:AlternateContent>
    </p:spTree>
    <p:extLst>
      <p:ext uri="{BB962C8B-B14F-4D97-AF65-F5344CB8AC3E}">
        <p14:creationId xmlns:p14="http://schemas.microsoft.com/office/powerpoint/2010/main" val="15847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458200" cy="1143000"/>
          </a:xfrm>
        </p:spPr>
        <p:txBody>
          <a:bodyPr>
            <a:noAutofit/>
          </a:bodyPr>
          <a:lstStyle/>
          <a:p>
            <a:r>
              <a:rPr lang="en-US" sz="4000" dirty="0"/>
              <a:t>Path to College Resources</a:t>
            </a:r>
          </a:p>
        </p:txBody>
      </p:sp>
      <p:sp>
        <p:nvSpPr>
          <p:cNvPr id="3" name="Content Placeholder 2"/>
          <p:cNvSpPr>
            <a:spLocks noGrp="1"/>
          </p:cNvSpPr>
          <p:nvPr>
            <p:ph idx="1"/>
          </p:nvPr>
        </p:nvSpPr>
        <p:spPr>
          <a:xfrm>
            <a:off x="1905000" y="1304697"/>
            <a:ext cx="7353300" cy="3737204"/>
          </a:xfrm>
        </p:spPr>
        <p:txBody>
          <a:bodyPr vert="horz" lIns="91440" tIns="45720" rIns="91440" bIns="45720" rtlCol="0" anchor="t">
            <a:normAutofit/>
          </a:bodyPr>
          <a:lstStyle/>
          <a:p>
            <a:pPr marL="0" indent="0">
              <a:buNone/>
            </a:pPr>
            <a:r>
              <a:rPr lang="en-US" sz="3000" b="1" dirty="0">
                <a:solidFill>
                  <a:srgbClr val="FF0000"/>
                </a:solidFill>
              </a:rPr>
              <a:t>3) </a:t>
            </a:r>
            <a:r>
              <a:rPr lang="en-US" sz="3000" b="1" dirty="0"/>
              <a:t>Creating Buzz in the Media</a:t>
            </a:r>
          </a:p>
          <a:p>
            <a:pPr marL="0" indent="0">
              <a:buNone/>
            </a:pPr>
            <a:endParaRPr lang="en-US" sz="2200" dirty="0"/>
          </a:p>
          <a:p>
            <a:pPr marL="457200" lvl="1" indent="0">
              <a:buNone/>
            </a:pPr>
            <a:endParaRPr lang="en-US" dirty="0"/>
          </a:p>
          <a:p>
            <a:pPr marL="457200" lvl="1" indent="0" algn="ctr">
              <a:buFont typeface="Arial" panose="020B0604020202020204" pitchFamily="34" charset="0"/>
              <a:buNone/>
            </a:pPr>
            <a:r>
              <a:rPr lang="en-US" sz="3600" dirty="0"/>
              <a:t>#TNCollegeAppWeek</a:t>
            </a:r>
            <a:endParaRPr lang="en-US" sz="3600" dirty="0">
              <a:cs typeface="Calibri"/>
            </a:endParaRPr>
          </a:p>
          <a:p>
            <a:pPr lvl="1">
              <a:buFont typeface="Arial" panose="020B0604020202020204" pitchFamily="34" charset="0"/>
              <a:buChar char="•"/>
            </a:pPr>
            <a:endParaRPr lang="en-US" dirty="0"/>
          </a:p>
          <a:p>
            <a:pPr marL="457200" lvl="1" indent="0" algn="ctr">
              <a:buNone/>
            </a:pPr>
            <a:r>
              <a:rPr lang="en-US" dirty="0"/>
              <a:t>	</a:t>
            </a:r>
          </a:p>
          <a:p>
            <a:pPr marL="0" indent="0">
              <a:buNone/>
            </a:pPr>
            <a:endParaRPr lang="en-US" dirty="0"/>
          </a:p>
        </p:txBody>
      </p:sp>
      <p:pic>
        <p:nvPicPr>
          <p:cNvPr id="4" name="Picture 3">
            <a:extLst>
              <a:ext uri="{FF2B5EF4-FFF2-40B4-BE49-F238E27FC236}">
                <a16:creationId xmlns:a16="http://schemas.microsoft.com/office/drawing/2014/main" id="{F59803C2-DE2A-BA4B-9F5F-295D949109C1}"/>
              </a:ext>
            </a:extLst>
          </p:cNvPr>
          <p:cNvPicPr>
            <a:picLocks noChangeAspect="1"/>
          </p:cNvPicPr>
          <p:nvPr/>
        </p:nvPicPr>
        <p:blipFill>
          <a:blip r:embed="rId3"/>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EC13D31-0F11-6246-B42F-C5AE135E9DE6}"/>
                  </a:ext>
                </a:extLst>
              </p14:cNvPr>
              <p14:cNvContentPartPr/>
              <p14:nvPr/>
            </p14:nvContentPartPr>
            <p14:xfrm>
              <a:off x="11299252" y="6441210"/>
              <a:ext cx="360" cy="360"/>
            </p14:xfrm>
          </p:contentPart>
        </mc:Choice>
        <mc:Fallback xmlns="">
          <p:pic>
            <p:nvPicPr>
              <p:cNvPr id="5" name="Ink 4">
                <a:extLst>
                  <a:ext uri="{FF2B5EF4-FFF2-40B4-BE49-F238E27FC236}">
                    <a16:creationId xmlns:a16="http://schemas.microsoft.com/office/drawing/2014/main" id="{7EC13D31-0F11-6246-B42F-C5AE135E9DE6}"/>
                  </a:ext>
                </a:extLst>
              </p:cNvPr>
              <p:cNvPicPr/>
              <p:nvPr/>
            </p:nvPicPr>
            <p:blipFill>
              <a:blip r:embed="rId5"/>
              <a:stretch>
                <a:fillRect/>
              </a:stretch>
            </p:blipFill>
            <p:spPr>
              <a:xfrm>
                <a:off x="11236252" y="6378210"/>
                <a:ext cx="126000" cy="126000"/>
              </a:xfrm>
              <a:prstGeom prst="rect">
                <a:avLst/>
              </a:prstGeom>
            </p:spPr>
          </p:pic>
        </mc:Fallback>
      </mc:AlternateContent>
    </p:spTree>
    <p:extLst>
      <p:ext uri="{BB962C8B-B14F-4D97-AF65-F5344CB8AC3E}">
        <p14:creationId xmlns:p14="http://schemas.microsoft.com/office/powerpoint/2010/main" val="421441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534400" cy="758952"/>
          </a:xfrm>
        </p:spPr>
        <p:txBody>
          <a:bodyPr>
            <a:normAutofit/>
          </a:bodyPr>
          <a:lstStyle/>
          <a:p>
            <a:r>
              <a:rPr lang="en-US" sz="4000" b="1" dirty="0">
                <a:solidFill>
                  <a:srgbClr val="011D5F"/>
                </a:solidFill>
              </a:rPr>
              <a:t>What Did We Learn?</a:t>
            </a:r>
          </a:p>
        </p:txBody>
      </p:sp>
      <p:sp>
        <p:nvSpPr>
          <p:cNvPr id="11" name="TextBox 10"/>
          <p:cNvSpPr txBox="1"/>
          <p:nvPr/>
        </p:nvSpPr>
        <p:spPr>
          <a:xfrm>
            <a:off x="1745208" y="1447801"/>
            <a:ext cx="9374232" cy="4585871"/>
          </a:xfrm>
          <a:prstGeom prst="rect">
            <a:avLst/>
          </a:prstGeom>
          <a:noFill/>
        </p:spPr>
        <p:txBody>
          <a:bodyPr wrap="square" rtlCol="0">
            <a:spAutoFit/>
          </a:bodyPr>
          <a:lstStyle/>
          <a:p>
            <a:pPr marL="914400" lvl="1" indent="-457200">
              <a:spcAft>
                <a:spcPts val="1200"/>
              </a:spcAft>
              <a:buClr>
                <a:srgbClr val="E71B1B"/>
              </a:buClr>
              <a:buFont typeface="Arial" panose="020B0604020202020204" pitchFamily="34" charset="0"/>
              <a:buChar char="•"/>
            </a:pPr>
            <a:r>
              <a:rPr lang="en-US" sz="2800" dirty="0">
                <a:solidFill>
                  <a:srgbClr val="686868"/>
                </a:solidFill>
                <a:latin typeface="Open Sans" panose="020B0606030504020204" pitchFamily="34" charset="0"/>
                <a:ea typeface="Open Sans" panose="020B0606030504020204" pitchFamily="34" charset="0"/>
                <a:cs typeface="Open Sans" panose="020B0606030504020204" pitchFamily="34" charset="0"/>
              </a:rPr>
              <a:t>There are varying levels of “buy in”</a:t>
            </a:r>
          </a:p>
          <a:p>
            <a:pPr marL="914400" lvl="1" indent="-457200">
              <a:spcAft>
                <a:spcPts val="1200"/>
              </a:spcAft>
              <a:buClr>
                <a:srgbClr val="E71B1B"/>
              </a:buClr>
              <a:buFont typeface="Arial" panose="020B0604020202020204" pitchFamily="34" charset="0"/>
              <a:buChar char="•"/>
            </a:pPr>
            <a:r>
              <a:rPr lang="en-US" sz="2800" dirty="0">
                <a:solidFill>
                  <a:srgbClr val="686868"/>
                </a:solidFill>
                <a:latin typeface="Open Sans" panose="020B0606030504020204" pitchFamily="34" charset="0"/>
                <a:ea typeface="Open Sans" panose="020B0606030504020204" pitchFamily="34" charset="0"/>
                <a:cs typeface="Open Sans" panose="020B0606030504020204" pitchFamily="34" charset="0"/>
              </a:rPr>
              <a:t>Counselors are hungry for implementation ideas and resources-- especially resources for elementary and middle school. Go beyond the idea and provide tools for implementation.</a:t>
            </a:r>
          </a:p>
          <a:p>
            <a:pPr marL="914400" lvl="1" indent="-457200">
              <a:spcAft>
                <a:spcPts val="1200"/>
              </a:spcAft>
              <a:buClr>
                <a:srgbClr val="E71B1B"/>
              </a:buClr>
              <a:buFont typeface="Arial" panose="020B0604020202020204" pitchFamily="34" charset="0"/>
              <a:buChar char="•"/>
            </a:pPr>
            <a:r>
              <a:rPr lang="en-US" sz="2800" dirty="0">
                <a:solidFill>
                  <a:srgbClr val="686868"/>
                </a:solidFill>
                <a:latin typeface="Open Sans" panose="020B0606030504020204" pitchFamily="34" charset="0"/>
                <a:ea typeface="Open Sans" panose="020B0606030504020204" pitchFamily="34" charset="0"/>
                <a:cs typeface="Open Sans" panose="020B0606030504020204" pitchFamily="34" charset="0"/>
              </a:rPr>
              <a:t>Providing a carrot was important to our expansion</a:t>
            </a:r>
          </a:p>
          <a:p>
            <a:pPr marL="914400" lvl="1" indent="-457200">
              <a:spcAft>
                <a:spcPts val="1200"/>
              </a:spcAft>
              <a:buClr>
                <a:srgbClr val="E71B1B"/>
              </a:buClr>
              <a:buFont typeface="Arial" panose="020B0604020202020204" pitchFamily="34" charset="0"/>
              <a:buChar char="•"/>
            </a:pPr>
            <a:r>
              <a:rPr lang="en-US" sz="2800" dirty="0">
                <a:solidFill>
                  <a:srgbClr val="686868"/>
                </a:solidFill>
                <a:latin typeface="Open Sans" panose="020B0606030504020204" pitchFamily="34" charset="0"/>
                <a:ea typeface="Open Sans" panose="020B0606030504020204" pitchFamily="34" charset="0"/>
                <a:cs typeface="Open Sans" panose="020B0606030504020204" pitchFamily="34" charset="0"/>
              </a:rPr>
              <a:t>Utilizing Tennessee’s Counselor Collaborative structure was effective</a:t>
            </a:r>
          </a:p>
          <a:p>
            <a:pPr marL="914400" lvl="1" indent="-457200">
              <a:spcAft>
                <a:spcPts val="1200"/>
              </a:spcAft>
              <a:buClr>
                <a:srgbClr val="E71B1B"/>
              </a:buClr>
              <a:buFont typeface="Arial" panose="020B0604020202020204" pitchFamily="34" charset="0"/>
              <a:buChar char="•"/>
            </a:pPr>
            <a:r>
              <a:rPr lang="en-US" sz="2800" dirty="0">
                <a:solidFill>
                  <a:srgbClr val="686868"/>
                </a:solidFill>
                <a:latin typeface="Open Sans" panose="020B0606030504020204" pitchFamily="34" charset="0"/>
                <a:ea typeface="Open Sans" panose="020B0606030504020204" pitchFamily="34" charset="0"/>
                <a:cs typeface="Open Sans" panose="020B0606030504020204" pitchFamily="34" charset="0"/>
              </a:rPr>
              <a:t>Train – Implement – Celebrate - Repeat</a:t>
            </a:r>
          </a:p>
        </p:txBody>
      </p:sp>
      <p:pic>
        <p:nvPicPr>
          <p:cNvPr id="4" name="Picture 3">
            <a:extLst>
              <a:ext uri="{FF2B5EF4-FFF2-40B4-BE49-F238E27FC236}">
                <a16:creationId xmlns:a16="http://schemas.microsoft.com/office/drawing/2014/main" id="{D26CDEED-B379-634D-B8D2-65CA9AEDA79E}"/>
              </a:ext>
            </a:extLst>
          </p:cNvPr>
          <p:cNvPicPr>
            <a:picLocks noChangeAspect="1"/>
          </p:cNvPicPr>
          <p:nvPr/>
        </p:nvPicPr>
        <p:blipFill>
          <a:blip r:embed="rId3"/>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D73984D-EB68-6A40-84D7-F0F574F89D20}"/>
                  </a:ext>
                </a:extLst>
              </p14:cNvPr>
              <p14:cNvContentPartPr/>
              <p14:nvPr/>
            </p14:nvContentPartPr>
            <p14:xfrm>
              <a:off x="11280892" y="6450930"/>
              <a:ext cx="360" cy="360"/>
            </p14:xfrm>
          </p:contentPart>
        </mc:Choice>
        <mc:Fallback xmlns="">
          <p:pic>
            <p:nvPicPr>
              <p:cNvPr id="3" name="Ink 2">
                <a:extLst>
                  <a:ext uri="{FF2B5EF4-FFF2-40B4-BE49-F238E27FC236}">
                    <a16:creationId xmlns:a16="http://schemas.microsoft.com/office/drawing/2014/main" id="{8D73984D-EB68-6A40-84D7-F0F574F89D20}"/>
                  </a:ext>
                </a:extLst>
              </p:cNvPr>
              <p:cNvPicPr/>
              <p:nvPr/>
            </p:nvPicPr>
            <p:blipFill>
              <a:blip r:embed="rId5"/>
              <a:stretch>
                <a:fillRect/>
              </a:stretch>
            </p:blipFill>
            <p:spPr>
              <a:xfrm>
                <a:off x="11218252" y="6388290"/>
                <a:ext cx="126000" cy="126000"/>
              </a:xfrm>
              <a:prstGeom prst="rect">
                <a:avLst/>
              </a:prstGeom>
            </p:spPr>
          </p:pic>
        </mc:Fallback>
      </mc:AlternateContent>
    </p:spTree>
    <p:extLst>
      <p:ext uri="{BB962C8B-B14F-4D97-AF65-F5344CB8AC3E}">
        <p14:creationId xmlns:p14="http://schemas.microsoft.com/office/powerpoint/2010/main" val="242351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5410200" y="3429000"/>
            <a:ext cx="4953000" cy="1905000"/>
          </a:xfrm>
        </p:spPr>
        <p:txBody>
          <a:bodyPr>
            <a:normAutofit/>
          </a:bodyPr>
          <a:lstStyle/>
          <a:p>
            <a:r>
              <a:rPr lang="en-US" sz="2300" b="1" dirty="0">
                <a:solidFill>
                  <a:schemeClr val="tx1">
                    <a:lumMod val="65000"/>
                    <a:lumOff val="35000"/>
                  </a:schemeClr>
                </a:solidFill>
              </a:rPr>
              <a:t>Troy Grant</a:t>
            </a:r>
          </a:p>
          <a:p>
            <a:r>
              <a:rPr lang="en-US" sz="2300" b="1" dirty="0" err="1">
                <a:solidFill>
                  <a:schemeClr val="tx1">
                    <a:lumMod val="65000"/>
                    <a:lumOff val="35000"/>
                  </a:schemeClr>
                </a:solidFill>
              </a:rPr>
              <a:t>troy.grant@tn.gov</a:t>
            </a:r>
            <a:endParaRPr lang="en-US" sz="2300" b="1" dirty="0">
              <a:solidFill>
                <a:schemeClr val="tx1">
                  <a:lumMod val="65000"/>
                  <a:lumOff val="35000"/>
                </a:schemeClr>
              </a:solidFill>
            </a:endParaRPr>
          </a:p>
          <a:p>
            <a:r>
              <a:rPr lang="en-US" sz="2300" b="1" dirty="0">
                <a:solidFill>
                  <a:schemeClr val="tx1">
                    <a:lumMod val="65000"/>
                    <a:lumOff val="35000"/>
                  </a:schemeClr>
                </a:solidFill>
              </a:rPr>
              <a:t>Senior Director of College Access</a:t>
            </a:r>
          </a:p>
          <a:p>
            <a:endParaRPr lang="en-US" sz="2300" b="1" dirty="0">
              <a:solidFill>
                <a:schemeClr val="tx1">
                  <a:lumMod val="65000"/>
                  <a:lumOff val="35000"/>
                </a:schemeClr>
              </a:solidFill>
            </a:endParaRPr>
          </a:p>
        </p:txBody>
      </p:sp>
      <p:sp>
        <p:nvSpPr>
          <p:cNvPr id="18" name="Title 17"/>
          <p:cNvSpPr>
            <a:spLocks noGrp="1"/>
          </p:cNvSpPr>
          <p:nvPr>
            <p:ph type="title"/>
          </p:nvPr>
        </p:nvSpPr>
        <p:spPr>
          <a:xfrm>
            <a:off x="5334000" y="2819401"/>
            <a:ext cx="5181600" cy="533399"/>
          </a:xfrm>
        </p:spPr>
        <p:txBody>
          <a:bodyPr/>
          <a:lstStyle/>
          <a:p>
            <a:r>
              <a:rPr lang="en-US" sz="2800" dirty="0"/>
              <a:t>Tennessee Higher Education Commission</a:t>
            </a:r>
          </a:p>
        </p:txBody>
      </p:sp>
      <p:cxnSp>
        <p:nvCxnSpPr>
          <p:cNvPr id="3" name="Straight Connector 2"/>
          <p:cNvCxnSpPr/>
          <p:nvPr/>
        </p:nvCxnSpPr>
        <p:spPr>
          <a:xfrm>
            <a:off x="5486400" y="3581400"/>
            <a:ext cx="4495800" cy="0"/>
          </a:xfrm>
          <a:prstGeom prst="line">
            <a:avLst/>
          </a:prstGeom>
          <a:ln w="254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1427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lstStyle/>
          <a:p>
            <a:r>
              <a:rPr lang="en-US" dirty="0"/>
              <a:t>UTAH COLLEGE APPLICATION WEEK (UCAW) EXPANDS REACH TO NEW AUDIENCES</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a:t>May 7, 2020</a:t>
            </a:r>
          </a:p>
          <a:p>
            <a:endParaRPr lang="en-US" dirty="0"/>
          </a:p>
        </p:txBody>
      </p:sp>
      <p:sp>
        <p:nvSpPr>
          <p:cNvPr id="4" name="Rectangle 3">
            <a:extLst>
              <a:ext uri="{FF2B5EF4-FFF2-40B4-BE49-F238E27FC236}">
                <a16:creationId xmlns:a16="http://schemas.microsoft.com/office/drawing/2014/main" id="{5E9DF99E-D73C-924D-9143-765DEF28E2C9}"/>
              </a:ext>
            </a:extLst>
          </p:cNvPr>
          <p:cNvSpPr/>
          <p:nvPr/>
        </p:nvSpPr>
        <p:spPr>
          <a:xfrm>
            <a:off x="3771900" y="3782109"/>
            <a:ext cx="3556000" cy="646331"/>
          </a:xfrm>
          <a:prstGeom prst="rect">
            <a:avLst/>
          </a:prstGeom>
        </p:spPr>
        <p:txBody>
          <a:bodyPr wrap="square">
            <a:spAutoFit/>
          </a:bodyPr>
          <a:lstStyle/>
          <a:p>
            <a:r>
              <a:rPr lang="en-US" dirty="0" err="1"/>
              <a:t>Laís</a:t>
            </a:r>
            <a:r>
              <a:rPr lang="en-US" dirty="0"/>
              <a:t> K. Martinez</a:t>
            </a:r>
          </a:p>
          <a:p>
            <a:r>
              <a:rPr lang="en-US" dirty="0"/>
              <a:t>College Access Coordinator, USHE</a:t>
            </a:r>
          </a:p>
        </p:txBody>
      </p:sp>
    </p:spTree>
    <p:extLst>
      <p:ext uri="{BB962C8B-B14F-4D97-AF65-F5344CB8AC3E}">
        <p14:creationId xmlns:p14="http://schemas.microsoft.com/office/powerpoint/2010/main" val="288512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5410200" y="3429000"/>
            <a:ext cx="4953000" cy="1905000"/>
          </a:xfrm>
        </p:spPr>
        <p:txBody>
          <a:bodyPr>
            <a:normAutofit/>
          </a:bodyPr>
          <a:lstStyle/>
          <a:p>
            <a:r>
              <a:rPr lang="en-US" sz="2300" b="1" dirty="0">
                <a:solidFill>
                  <a:schemeClr val="tx1">
                    <a:lumMod val="65000"/>
                    <a:lumOff val="35000"/>
                  </a:schemeClr>
                </a:solidFill>
              </a:rPr>
              <a:t>Troy Grant</a:t>
            </a:r>
          </a:p>
          <a:p>
            <a:r>
              <a:rPr lang="en-US" sz="2300" b="1" dirty="0">
                <a:solidFill>
                  <a:schemeClr val="tx1">
                    <a:lumMod val="65000"/>
                    <a:lumOff val="35000"/>
                  </a:schemeClr>
                </a:solidFill>
              </a:rPr>
              <a:t>Senior Director of College Access</a:t>
            </a:r>
          </a:p>
          <a:p>
            <a:endParaRPr lang="en-US" sz="2300" b="1" dirty="0">
              <a:solidFill>
                <a:schemeClr val="tx1">
                  <a:lumMod val="65000"/>
                  <a:lumOff val="35000"/>
                </a:schemeClr>
              </a:solidFill>
            </a:endParaRPr>
          </a:p>
        </p:txBody>
      </p:sp>
      <p:sp>
        <p:nvSpPr>
          <p:cNvPr id="18" name="Title 17"/>
          <p:cNvSpPr>
            <a:spLocks noGrp="1"/>
          </p:cNvSpPr>
          <p:nvPr>
            <p:ph type="title"/>
          </p:nvPr>
        </p:nvSpPr>
        <p:spPr>
          <a:xfrm>
            <a:off x="5334000" y="2819401"/>
            <a:ext cx="5181600" cy="533399"/>
          </a:xfrm>
        </p:spPr>
        <p:txBody>
          <a:bodyPr/>
          <a:lstStyle/>
          <a:p>
            <a:r>
              <a:rPr lang="en-US" sz="2800" dirty="0"/>
              <a:t>Tennessee Higher Education Commission</a:t>
            </a:r>
          </a:p>
        </p:txBody>
      </p:sp>
      <p:cxnSp>
        <p:nvCxnSpPr>
          <p:cNvPr id="3" name="Straight Connector 2"/>
          <p:cNvCxnSpPr/>
          <p:nvPr/>
        </p:nvCxnSpPr>
        <p:spPr>
          <a:xfrm>
            <a:off x="5486400" y="3581400"/>
            <a:ext cx="4495800" cy="0"/>
          </a:xfrm>
          <a:prstGeom prst="line">
            <a:avLst/>
          </a:prstGeom>
          <a:ln w="254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97065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A73FE5-F0FB-1846-A7C6-1A1CA87465DD}"/>
              </a:ext>
            </a:extLst>
          </p:cNvPr>
          <p:cNvPicPr>
            <a:picLocks noGrp="1" noChangeAspect="1"/>
          </p:cNvPicPr>
          <p:nvPr>
            <p:ph idx="1"/>
          </p:nvPr>
        </p:nvPicPr>
        <p:blipFill>
          <a:blip r:embed="rId2"/>
          <a:stretch>
            <a:fillRect/>
          </a:stretch>
        </p:blipFill>
        <p:spPr>
          <a:xfrm>
            <a:off x="0" y="-1"/>
            <a:ext cx="2743200" cy="6858001"/>
          </a:xfrm>
        </p:spPr>
      </p:pic>
      <p:sp>
        <p:nvSpPr>
          <p:cNvPr id="11" name="Title 1">
            <a:extLst>
              <a:ext uri="{FF2B5EF4-FFF2-40B4-BE49-F238E27FC236}">
                <a16:creationId xmlns:a16="http://schemas.microsoft.com/office/drawing/2014/main" id="{9DC415ED-4888-A242-9362-746C3BDD357B}"/>
              </a:ext>
            </a:extLst>
          </p:cNvPr>
          <p:cNvSpPr>
            <a:spLocks noGrp="1"/>
          </p:cNvSpPr>
          <p:nvPr>
            <p:ph type="title"/>
          </p:nvPr>
        </p:nvSpPr>
        <p:spPr>
          <a:xfrm>
            <a:off x="3095263" y="230977"/>
            <a:ext cx="7125183" cy="1325563"/>
          </a:xfrm>
        </p:spPr>
        <p:txBody>
          <a:bodyPr/>
          <a:lstStyle/>
          <a:p>
            <a:r>
              <a:rPr lang="en-US" dirty="0"/>
              <a:t>UTAH OVERVIEW &amp; IMPACTS</a:t>
            </a:r>
          </a:p>
        </p:txBody>
      </p:sp>
      <p:pic>
        <p:nvPicPr>
          <p:cNvPr id="12" name="Content Placeholder 7">
            <a:extLst>
              <a:ext uri="{FF2B5EF4-FFF2-40B4-BE49-F238E27FC236}">
                <a16:creationId xmlns:a16="http://schemas.microsoft.com/office/drawing/2014/main" id="{479B1498-9CAE-FF46-A792-673F4C9E474C}"/>
              </a:ext>
            </a:extLst>
          </p:cNvPr>
          <p:cNvPicPr>
            <a:picLocks noChangeAspect="1"/>
          </p:cNvPicPr>
          <p:nvPr/>
        </p:nvPicPr>
        <p:blipFill>
          <a:blip r:embed="rId3"/>
          <a:stretch>
            <a:fillRect/>
          </a:stretch>
        </p:blipFill>
        <p:spPr>
          <a:xfrm>
            <a:off x="3179618" y="1342752"/>
            <a:ext cx="7392891" cy="4928594"/>
          </a:xfrm>
          <a:prstGeom prst="rect">
            <a:avLst/>
          </a:prstGeom>
        </p:spPr>
      </p:pic>
      <p:sp>
        <p:nvSpPr>
          <p:cNvPr id="13" name="TextBox 12">
            <a:extLst>
              <a:ext uri="{FF2B5EF4-FFF2-40B4-BE49-F238E27FC236}">
                <a16:creationId xmlns:a16="http://schemas.microsoft.com/office/drawing/2014/main" id="{6EF6BF9B-F597-C646-AECA-923ABA052451}"/>
              </a:ext>
            </a:extLst>
          </p:cNvPr>
          <p:cNvSpPr txBox="1"/>
          <p:nvPr/>
        </p:nvSpPr>
        <p:spPr>
          <a:xfrm>
            <a:off x="7547263" y="6354375"/>
            <a:ext cx="4572000" cy="276999"/>
          </a:xfrm>
          <a:prstGeom prst="rect">
            <a:avLst/>
          </a:prstGeom>
          <a:noFill/>
        </p:spPr>
        <p:txBody>
          <a:bodyPr wrap="square" rtlCol="0">
            <a:spAutoFit/>
          </a:bodyPr>
          <a:lstStyle/>
          <a:p>
            <a:r>
              <a:rPr lang="en-US" sz="1200" dirty="0"/>
              <a:t>2019 USHE Student Survey, 60% response rate with UCAW participants</a:t>
            </a:r>
          </a:p>
        </p:txBody>
      </p:sp>
    </p:spTree>
    <p:extLst>
      <p:ext uri="{BB962C8B-B14F-4D97-AF65-F5344CB8AC3E}">
        <p14:creationId xmlns:p14="http://schemas.microsoft.com/office/powerpoint/2010/main" val="2476313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877D-409D-F446-9700-D93CEF1F928F}"/>
              </a:ext>
            </a:extLst>
          </p:cNvPr>
          <p:cNvSpPr>
            <a:spLocks noGrp="1"/>
          </p:cNvSpPr>
          <p:nvPr>
            <p:ph type="title"/>
          </p:nvPr>
        </p:nvSpPr>
        <p:spPr/>
        <p:txBody>
          <a:bodyPr>
            <a:normAutofit fontScale="90000"/>
          </a:bodyPr>
          <a:lstStyle/>
          <a:p>
            <a:r>
              <a:rPr lang="en-US" sz="20000" dirty="0">
                <a:solidFill>
                  <a:schemeClr val="bg1"/>
                </a:solidFill>
                <a:latin typeface="Baghdad" pitchFamily="2" charset="-78"/>
                <a:cs typeface="Baghdad" pitchFamily="2" charset="-78"/>
              </a:rPr>
              <a:t>43%</a:t>
            </a:r>
          </a:p>
        </p:txBody>
      </p:sp>
      <p:sp>
        <p:nvSpPr>
          <p:cNvPr id="3" name="Text Placeholder 2">
            <a:extLst>
              <a:ext uri="{FF2B5EF4-FFF2-40B4-BE49-F238E27FC236}">
                <a16:creationId xmlns:a16="http://schemas.microsoft.com/office/drawing/2014/main" id="{C5BF99C7-8C0C-B941-912D-C05A635C27CC}"/>
              </a:ext>
            </a:extLst>
          </p:cNvPr>
          <p:cNvSpPr>
            <a:spLocks noGrp="1"/>
          </p:cNvSpPr>
          <p:nvPr>
            <p:ph type="body" idx="1"/>
          </p:nvPr>
        </p:nvSpPr>
        <p:spPr/>
        <p:txBody>
          <a:bodyPr/>
          <a:lstStyle/>
          <a:p>
            <a:r>
              <a:rPr lang="en-US" dirty="0">
                <a:solidFill>
                  <a:schemeClr val="bg1"/>
                </a:solidFill>
              </a:rPr>
              <a:t>of UCAW high school seniors identify as first-generation students.</a:t>
            </a:r>
          </a:p>
        </p:txBody>
      </p:sp>
      <p:sp>
        <p:nvSpPr>
          <p:cNvPr id="4" name="TextBox 3">
            <a:extLst>
              <a:ext uri="{FF2B5EF4-FFF2-40B4-BE49-F238E27FC236}">
                <a16:creationId xmlns:a16="http://schemas.microsoft.com/office/drawing/2014/main" id="{C66FA5F5-F1B9-3A4B-8D05-6152F7560813}"/>
              </a:ext>
            </a:extLst>
          </p:cNvPr>
          <p:cNvSpPr txBox="1"/>
          <p:nvPr/>
        </p:nvSpPr>
        <p:spPr>
          <a:xfrm>
            <a:off x="7620000" y="6314642"/>
            <a:ext cx="4572000" cy="276999"/>
          </a:xfrm>
          <a:prstGeom prst="rect">
            <a:avLst/>
          </a:prstGeom>
          <a:noFill/>
        </p:spPr>
        <p:txBody>
          <a:bodyPr wrap="square" rtlCol="0">
            <a:spAutoFit/>
          </a:bodyPr>
          <a:lstStyle/>
          <a:p>
            <a:r>
              <a:rPr lang="en-US" sz="1200" dirty="0">
                <a:solidFill>
                  <a:schemeClr val="bg1"/>
                </a:solidFill>
              </a:rPr>
              <a:t>2019 USHE Student Survey, 60% response rate with UCAW participants</a:t>
            </a:r>
          </a:p>
        </p:txBody>
      </p:sp>
      <p:sp>
        <p:nvSpPr>
          <p:cNvPr id="5" name="Rectangle 4">
            <a:extLst>
              <a:ext uri="{FF2B5EF4-FFF2-40B4-BE49-F238E27FC236}">
                <a16:creationId xmlns:a16="http://schemas.microsoft.com/office/drawing/2014/main" id="{FA1497A9-606F-0840-9A89-5AFBCA5C8707}"/>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133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537D-9A68-8642-BDDD-AFFD9D221EF5}"/>
              </a:ext>
            </a:extLst>
          </p:cNvPr>
          <p:cNvSpPr>
            <a:spLocks noGrp="1"/>
          </p:cNvSpPr>
          <p:nvPr>
            <p:ph type="title"/>
          </p:nvPr>
        </p:nvSpPr>
        <p:spPr/>
        <p:txBody>
          <a:bodyPr/>
          <a:lstStyle/>
          <a:p>
            <a:r>
              <a:rPr lang="en-US" dirty="0"/>
              <a:t>BREAKDOWN: WHERE DID UCAW STUDENTS APPLY?</a:t>
            </a:r>
          </a:p>
        </p:txBody>
      </p:sp>
      <p:sp>
        <p:nvSpPr>
          <p:cNvPr id="15" name="Content Placeholder 14">
            <a:extLst>
              <a:ext uri="{FF2B5EF4-FFF2-40B4-BE49-F238E27FC236}">
                <a16:creationId xmlns:a16="http://schemas.microsoft.com/office/drawing/2014/main" id="{B947B4C6-A3E4-7149-A465-657D7F3A5668}"/>
              </a:ext>
            </a:extLst>
          </p:cNvPr>
          <p:cNvSpPr>
            <a:spLocks noGrp="1"/>
          </p:cNvSpPr>
          <p:nvPr>
            <p:ph sz="half" idx="1"/>
          </p:nvPr>
        </p:nvSpPr>
        <p:spPr>
          <a:xfrm>
            <a:off x="838200" y="5792184"/>
            <a:ext cx="4427316" cy="586391"/>
          </a:xfrm>
        </p:spPr>
        <p:txBody>
          <a:bodyPr/>
          <a:lstStyle/>
          <a:p>
            <a:pPr marL="0" indent="0">
              <a:buNone/>
            </a:pPr>
            <a:r>
              <a:rPr lang="en-US" dirty="0"/>
              <a:t>Utah students stay in Utah!</a:t>
            </a:r>
          </a:p>
        </p:txBody>
      </p:sp>
      <p:pic>
        <p:nvPicPr>
          <p:cNvPr id="14" name="Content Placeholder 13">
            <a:extLst>
              <a:ext uri="{FF2B5EF4-FFF2-40B4-BE49-F238E27FC236}">
                <a16:creationId xmlns:a16="http://schemas.microsoft.com/office/drawing/2014/main" id="{5067F2DE-893E-874A-9875-F12ABD2D0915}"/>
              </a:ext>
            </a:extLst>
          </p:cNvPr>
          <p:cNvPicPr>
            <a:picLocks noGrp="1" noChangeAspect="1"/>
          </p:cNvPicPr>
          <p:nvPr>
            <p:ph sz="half" idx="2"/>
          </p:nvPr>
        </p:nvPicPr>
        <p:blipFill>
          <a:blip r:embed="rId3"/>
          <a:stretch>
            <a:fillRect/>
          </a:stretch>
        </p:blipFill>
        <p:spPr>
          <a:xfrm>
            <a:off x="2210764" y="1569733"/>
            <a:ext cx="8529577" cy="3957810"/>
          </a:xfrm>
        </p:spPr>
      </p:pic>
      <p:sp>
        <p:nvSpPr>
          <p:cNvPr id="16" name="TextBox 15">
            <a:extLst>
              <a:ext uri="{FF2B5EF4-FFF2-40B4-BE49-F238E27FC236}">
                <a16:creationId xmlns:a16="http://schemas.microsoft.com/office/drawing/2014/main" id="{42788C81-18B9-3F45-814E-9C052196C2EB}"/>
              </a:ext>
            </a:extLst>
          </p:cNvPr>
          <p:cNvSpPr txBox="1"/>
          <p:nvPr/>
        </p:nvSpPr>
        <p:spPr>
          <a:xfrm>
            <a:off x="7547263" y="6354375"/>
            <a:ext cx="4572000" cy="276999"/>
          </a:xfrm>
          <a:prstGeom prst="rect">
            <a:avLst/>
          </a:prstGeom>
          <a:noFill/>
        </p:spPr>
        <p:txBody>
          <a:bodyPr wrap="square" rtlCol="0">
            <a:spAutoFit/>
          </a:bodyPr>
          <a:lstStyle/>
          <a:p>
            <a:r>
              <a:rPr lang="en-US" sz="1200" dirty="0"/>
              <a:t>2019 USHE Student Survey, 60% response rate with UCAW participants</a:t>
            </a:r>
          </a:p>
        </p:txBody>
      </p:sp>
      <p:sp>
        <p:nvSpPr>
          <p:cNvPr id="4" name="Rectangle 3">
            <a:extLst>
              <a:ext uri="{FF2B5EF4-FFF2-40B4-BE49-F238E27FC236}">
                <a16:creationId xmlns:a16="http://schemas.microsoft.com/office/drawing/2014/main" id="{11C7278A-CA0F-284C-8ED4-7401E4AA0117}"/>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289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6F20-0DEC-3042-90BB-78E117820C78}"/>
              </a:ext>
            </a:extLst>
          </p:cNvPr>
          <p:cNvSpPr>
            <a:spLocks noGrp="1"/>
          </p:cNvSpPr>
          <p:nvPr>
            <p:ph type="title"/>
          </p:nvPr>
        </p:nvSpPr>
        <p:spPr/>
        <p:txBody>
          <a:bodyPr/>
          <a:lstStyle/>
          <a:p>
            <a:r>
              <a:rPr lang="en-US" dirty="0"/>
              <a:t>EXPANDING THE UCAW REACH TO YOUNGER GRADES</a:t>
            </a:r>
          </a:p>
        </p:txBody>
      </p:sp>
      <p:sp>
        <p:nvSpPr>
          <p:cNvPr id="3" name="Text Placeholder 2">
            <a:extLst>
              <a:ext uri="{FF2B5EF4-FFF2-40B4-BE49-F238E27FC236}">
                <a16:creationId xmlns:a16="http://schemas.microsoft.com/office/drawing/2014/main" id="{751889AC-5BE0-5141-9797-125BD4036D01}"/>
              </a:ext>
            </a:extLst>
          </p:cNvPr>
          <p:cNvSpPr>
            <a:spLocks noGrp="1"/>
          </p:cNvSpPr>
          <p:nvPr>
            <p:ph type="body" idx="1"/>
          </p:nvPr>
        </p:nvSpPr>
        <p:spPr/>
        <p:txBody>
          <a:bodyPr/>
          <a:lstStyle/>
          <a:p>
            <a:r>
              <a:rPr lang="en-US" dirty="0"/>
              <a:t>Elementary Schools</a:t>
            </a:r>
          </a:p>
        </p:txBody>
      </p:sp>
      <p:sp>
        <p:nvSpPr>
          <p:cNvPr id="4" name="Content Placeholder 3">
            <a:extLst>
              <a:ext uri="{FF2B5EF4-FFF2-40B4-BE49-F238E27FC236}">
                <a16:creationId xmlns:a16="http://schemas.microsoft.com/office/drawing/2014/main" id="{9DA17101-CCE6-AE46-99F1-0838ACC69EEE}"/>
              </a:ext>
            </a:extLst>
          </p:cNvPr>
          <p:cNvSpPr>
            <a:spLocks noGrp="1"/>
          </p:cNvSpPr>
          <p:nvPr>
            <p:ph sz="half" idx="2"/>
          </p:nvPr>
        </p:nvSpPr>
        <p:spPr/>
        <p:txBody>
          <a:bodyPr/>
          <a:lstStyle/>
          <a:p>
            <a:r>
              <a:rPr lang="en-US" dirty="0"/>
              <a:t>16 schools officially registered to participate </a:t>
            </a:r>
          </a:p>
          <a:p>
            <a:r>
              <a:rPr lang="en-US" dirty="0"/>
              <a:t>150 schools were sent Monte Books college awareness materials</a:t>
            </a:r>
          </a:p>
          <a:p>
            <a:r>
              <a:rPr lang="en-US" dirty="0"/>
              <a:t>Door decorating contest</a:t>
            </a:r>
          </a:p>
          <a:p>
            <a:r>
              <a:rPr lang="en-US" dirty="0"/>
              <a:t>Age appropriate activities (</a:t>
            </a:r>
            <a:r>
              <a:rPr lang="en-US" dirty="0" err="1"/>
              <a:t>ie</a:t>
            </a:r>
            <a:r>
              <a:rPr lang="en-US" dirty="0"/>
              <a:t>. my529 crossword puzzle, etc.)</a:t>
            </a:r>
          </a:p>
        </p:txBody>
      </p:sp>
      <p:sp>
        <p:nvSpPr>
          <p:cNvPr id="5" name="Text Placeholder 4">
            <a:extLst>
              <a:ext uri="{FF2B5EF4-FFF2-40B4-BE49-F238E27FC236}">
                <a16:creationId xmlns:a16="http://schemas.microsoft.com/office/drawing/2014/main" id="{DF979FB3-2E4F-AE41-9DA3-D49441E4FE51}"/>
              </a:ext>
            </a:extLst>
          </p:cNvPr>
          <p:cNvSpPr>
            <a:spLocks noGrp="1"/>
          </p:cNvSpPr>
          <p:nvPr>
            <p:ph type="body" sz="quarter" idx="3"/>
          </p:nvPr>
        </p:nvSpPr>
        <p:spPr/>
        <p:txBody>
          <a:bodyPr/>
          <a:lstStyle/>
          <a:p>
            <a:r>
              <a:rPr lang="en-US" dirty="0"/>
              <a:t>Middle/Jr High Schools</a:t>
            </a:r>
          </a:p>
        </p:txBody>
      </p:sp>
      <p:sp>
        <p:nvSpPr>
          <p:cNvPr id="6" name="Content Placeholder 5">
            <a:extLst>
              <a:ext uri="{FF2B5EF4-FFF2-40B4-BE49-F238E27FC236}">
                <a16:creationId xmlns:a16="http://schemas.microsoft.com/office/drawing/2014/main" id="{C5F8CA76-8A53-4A41-9EB0-754135E0F537}"/>
              </a:ext>
            </a:extLst>
          </p:cNvPr>
          <p:cNvSpPr>
            <a:spLocks noGrp="1"/>
          </p:cNvSpPr>
          <p:nvPr>
            <p:ph sz="quarter" idx="4"/>
          </p:nvPr>
        </p:nvSpPr>
        <p:spPr/>
        <p:txBody>
          <a:bodyPr/>
          <a:lstStyle/>
          <a:p>
            <a:r>
              <a:rPr lang="en-US" dirty="0"/>
              <a:t>20 schools registered to participate</a:t>
            </a:r>
          </a:p>
          <a:p>
            <a:r>
              <a:rPr lang="en-US" dirty="0"/>
              <a:t>Writing hip hop pedagogy personal statement workshops with</a:t>
            </a:r>
            <a:r>
              <a:rPr lang="en-US" i="1" dirty="0"/>
              <a:t> </a:t>
            </a:r>
            <a:r>
              <a:rPr lang="en-US" i="1" dirty="0" err="1"/>
              <a:t>GoGirlz</a:t>
            </a:r>
            <a:r>
              <a:rPr lang="en-US" dirty="0"/>
              <a:t>, Latinos in Action (LIA), People of the Pacific (POP),TRIO, GEAR UP and AVID</a:t>
            </a:r>
          </a:p>
          <a:p>
            <a:r>
              <a:rPr lang="en-US" dirty="0"/>
              <a:t>Researching colleges activity</a:t>
            </a:r>
          </a:p>
        </p:txBody>
      </p:sp>
      <p:sp>
        <p:nvSpPr>
          <p:cNvPr id="7" name="Rectangle 6">
            <a:extLst>
              <a:ext uri="{FF2B5EF4-FFF2-40B4-BE49-F238E27FC236}">
                <a16:creationId xmlns:a16="http://schemas.microsoft.com/office/drawing/2014/main" id="{81DFC80C-EED2-994E-8A46-7A103E3CEB13}"/>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615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5A55E2E-14D2-E440-83E9-C3F9DED4EC49}"/>
              </a:ext>
            </a:extLst>
          </p:cNvPr>
          <p:cNvPicPr>
            <a:picLocks noGrp="1" noChangeAspect="1"/>
          </p:cNvPicPr>
          <p:nvPr>
            <p:ph idx="1"/>
          </p:nvPr>
        </p:nvPicPr>
        <p:blipFill>
          <a:blip r:embed="rId2"/>
          <a:stretch>
            <a:fillRect/>
          </a:stretch>
        </p:blipFill>
        <p:spPr>
          <a:xfrm>
            <a:off x="142982" y="163080"/>
            <a:ext cx="3263503" cy="4351338"/>
          </a:xfrm>
        </p:spPr>
      </p:pic>
      <p:pic>
        <p:nvPicPr>
          <p:cNvPr id="16" name="Picture 15">
            <a:extLst>
              <a:ext uri="{FF2B5EF4-FFF2-40B4-BE49-F238E27FC236}">
                <a16:creationId xmlns:a16="http://schemas.microsoft.com/office/drawing/2014/main" id="{06016218-6C3F-974F-8090-6C97D006631C}"/>
              </a:ext>
            </a:extLst>
          </p:cNvPr>
          <p:cNvPicPr>
            <a:picLocks noChangeAspect="1"/>
          </p:cNvPicPr>
          <p:nvPr/>
        </p:nvPicPr>
        <p:blipFill>
          <a:blip r:embed="rId3"/>
          <a:stretch>
            <a:fillRect/>
          </a:stretch>
        </p:blipFill>
        <p:spPr>
          <a:xfrm>
            <a:off x="3649617" y="534699"/>
            <a:ext cx="4177145" cy="5569527"/>
          </a:xfrm>
          <a:prstGeom prst="rect">
            <a:avLst/>
          </a:prstGeom>
        </p:spPr>
      </p:pic>
      <p:pic>
        <p:nvPicPr>
          <p:cNvPr id="18" name="Picture 17">
            <a:extLst>
              <a:ext uri="{FF2B5EF4-FFF2-40B4-BE49-F238E27FC236}">
                <a16:creationId xmlns:a16="http://schemas.microsoft.com/office/drawing/2014/main" id="{856A57AD-21CD-0C4C-ACDE-44E45B10E513}"/>
              </a:ext>
            </a:extLst>
          </p:cNvPr>
          <p:cNvPicPr>
            <a:picLocks noChangeAspect="1"/>
          </p:cNvPicPr>
          <p:nvPr/>
        </p:nvPicPr>
        <p:blipFill>
          <a:blip r:embed="rId4"/>
          <a:stretch>
            <a:fillRect/>
          </a:stretch>
        </p:blipFill>
        <p:spPr>
          <a:xfrm>
            <a:off x="8069894" y="1101435"/>
            <a:ext cx="4081246" cy="5441661"/>
          </a:xfrm>
          <a:prstGeom prst="rect">
            <a:avLst/>
          </a:prstGeom>
        </p:spPr>
      </p:pic>
      <p:sp>
        <p:nvSpPr>
          <p:cNvPr id="5" name="Rectangle 4">
            <a:extLst>
              <a:ext uri="{FF2B5EF4-FFF2-40B4-BE49-F238E27FC236}">
                <a16:creationId xmlns:a16="http://schemas.microsoft.com/office/drawing/2014/main" id="{4FBD8FC4-3DD4-7840-934E-EEE660221BFE}"/>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9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6AEF-32D9-D144-A15E-A7492FBCA29B}"/>
              </a:ext>
            </a:extLst>
          </p:cNvPr>
          <p:cNvSpPr>
            <a:spLocks noGrp="1"/>
          </p:cNvSpPr>
          <p:nvPr>
            <p:ph type="title"/>
          </p:nvPr>
        </p:nvSpPr>
        <p:spPr>
          <a:xfrm>
            <a:off x="7104122" y="3677434"/>
            <a:ext cx="10515600" cy="2852737"/>
          </a:xfrm>
        </p:spPr>
        <p:txBody>
          <a:bodyPr/>
          <a:lstStyle/>
          <a:p>
            <a:r>
              <a:rPr lang="en-US" dirty="0"/>
              <a:t>MONTE BOOKS</a:t>
            </a:r>
          </a:p>
        </p:txBody>
      </p:sp>
      <p:pic>
        <p:nvPicPr>
          <p:cNvPr id="7" name="Picture 6">
            <a:extLst>
              <a:ext uri="{FF2B5EF4-FFF2-40B4-BE49-F238E27FC236}">
                <a16:creationId xmlns:a16="http://schemas.microsoft.com/office/drawing/2014/main" id="{17BF0A16-2680-CF4E-B0E3-ADE9D4790A53}"/>
              </a:ext>
            </a:extLst>
          </p:cNvPr>
          <p:cNvPicPr>
            <a:picLocks noChangeAspect="1"/>
          </p:cNvPicPr>
          <p:nvPr/>
        </p:nvPicPr>
        <p:blipFill>
          <a:blip r:embed="rId2"/>
          <a:stretch>
            <a:fillRect/>
          </a:stretch>
        </p:blipFill>
        <p:spPr>
          <a:xfrm>
            <a:off x="5395169" y="455150"/>
            <a:ext cx="6502400" cy="4876800"/>
          </a:xfrm>
          <a:prstGeom prst="rect">
            <a:avLst/>
          </a:prstGeom>
        </p:spPr>
      </p:pic>
      <p:sp>
        <p:nvSpPr>
          <p:cNvPr id="8" name="TextBox 7">
            <a:extLst>
              <a:ext uri="{FF2B5EF4-FFF2-40B4-BE49-F238E27FC236}">
                <a16:creationId xmlns:a16="http://schemas.microsoft.com/office/drawing/2014/main" id="{5380C429-74CA-8A43-9C58-FD7222B63C45}"/>
              </a:ext>
            </a:extLst>
          </p:cNvPr>
          <p:cNvSpPr txBox="1"/>
          <p:nvPr/>
        </p:nvSpPr>
        <p:spPr>
          <a:xfrm>
            <a:off x="294431" y="491731"/>
            <a:ext cx="4636385" cy="5632311"/>
          </a:xfrm>
          <a:prstGeom prst="rect">
            <a:avLst/>
          </a:prstGeom>
          <a:noFill/>
        </p:spPr>
        <p:txBody>
          <a:bodyPr wrap="square" rtlCol="0">
            <a:spAutoFit/>
          </a:bodyPr>
          <a:lstStyle/>
          <a:p>
            <a:r>
              <a:rPr lang="en-US" sz="2400" dirty="0">
                <a:solidFill>
                  <a:schemeClr val="bg1"/>
                </a:solidFill>
              </a:rPr>
              <a:t>USHE published </a:t>
            </a:r>
            <a:r>
              <a:rPr lang="en-US" sz="2400" i="1" dirty="0">
                <a:solidFill>
                  <a:schemeClr val="bg1"/>
                </a:solidFill>
              </a:rPr>
              <a:t>Monte and the World of Possibilities</a:t>
            </a:r>
            <a:r>
              <a:rPr lang="en-US" sz="2400" dirty="0">
                <a:solidFill>
                  <a:schemeClr val="bg1"/>
                </a:solidFill>
              </a:rPr>
              <a:t> in October 2014. In the children’s book, the main character, Monte, has a lot of questions about the world around him, with one of them being, “Can I go to college?” In the end, he realizes that school, and college in particular, can help him follow his dreams. The book was developed for second and third graders, and is available at no charge for teachers and parents to incorporate into their college discussions with students.</a:t>
            </a:r>
          </a:p>
        </p:txBody>
      </p:sp>
      <p:sp>
        <p:nvSpPr>
          <p:cNvPr id="5" name="Rectangle 4">
            <a:extLst>
              <a:ext uri="{FF2B5EF4-FFF2-40B4-BE49-F238E27FC236}">
                <a16:creationId xmlns:a16="http://schemas.microsoft.com/office/drawing/2014/main" id="{6A51F1FC-7F2E-2D47-AC64-51D918D13CF3}"/>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419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D95B-A332-FA43-983A-462380B3A1AB}"/>
              </a:ext>
            </a:extLst>
          </p:cNvPr>
          <p:cNvSpPr>
            <a:spLocks noGrp="1"/>
          </p:cNvSpPr>
          <p:nvPr>
            <p:ph type="title"/>
          </p:nvPr>
        </p:nvSpPr>
        <p:spPr>
          <a:xfrm>
            <a:off x="520123" y="3652838"/>
            <a:ext cx="10515600" cy="2852737"/>
          </a:xfrm>
          <a:solidFill>
            <a:schemeClr val="accent1">
              <a:lumMod val="40000"/>
              <a:lumOff val="60000"/>
            </a:schemeClr>
          </a:solidFill>
        </p:spPr>
        <p:txBody>
          <a:bodyPr/>
          <a:lstStyle/>
          <a:p>
            <a:r>
              <a:rPr lang="en-US" dirty="0"/>
              <a:t>MONTE BOOKS &amp; ACCOMPANYING </a:t>
            </a:r>
            <a:r>
              <a:rPr lang="en-US" dirty="0">
                <a:hlinkClick r:id="rId2"/>
              </a:rPr>
              <a:t>ACTIVITIES</a:t>
            </a:r>
            <a:endParaRPr lang="en-US" dirty="0"/>
          </a:p>
        </p:txBody>
      </p:sp>
      <p:pic>
        <p:nvPicPr>
          <p:cNvPr id="6" name="Picture 5">
            <a:extLst>
              <a:ext uri="{FF2B5EF4-FFF2-40B4-BE49-F238E27FC236}">
                <a16:creationId xmlns:a16="http://schemas.microsoft.com/office/drawing/2014/main" id="{E876B7E3-FC92-8247-AC22-5A530FC2D9C8}"/>
              </a:ext>
            </a:extLst>
          </p:cNvPr>
          <p:cNvPicPr>
            <a:picLocks noChangeAspect="1"/>
          </p:cNvPicPr>
          <p:nvPr/>
        </p:nvPicPr>
        <p:blipFill>
          <a:blip r:embed="rId3"/>
          <a:stretch>
            <a:fillRect/>
          </a:stretch>
        </p:blipFill>
        <p:spPr>
          <a:xfrm>
            <a:off x="712286" y="519544"/>
            <a:ext cx="5462799" cy="3834245"/>
          </a:xfrm>
          <a:prstGeom prst="rect">
            <a:avLst/>
          </a:prstGeom>
        </p:spPr>
      </p:pic>
      <p:pic>
        <p:nvPicPr>
          <p:cNvPr id="8" name="Picture 7">
            <a:extLst>
              <a:ext uri="{FF2B5EF4-FFF2-40B4-BE49-F238E27FC236}">
                <a16:creationId xmlns:a16="http://schemas.microsoft.com/office/drawing/2014/main" id="{407F1FCE-A148-5B47-9C79-CB814FC60ABA}"/>
              </a:ext>
            </a:extLst>
          </p:cNvPr>
          <p:cNvPicPr>
            <a:picLocks noChangeAspect="1"/>
          </p:cNvPicPr>
          <p:nvPr/>
        </p:nvPicPr>
        <p:blipFill rotWithShape="1">
          <a:blip r:embed="rId4"/>
          <a:srcRect r="72" b="10684"/>
          <a:stretch/>
        </p:blipFill>
        <p:spPr>
          <a:xfrm>
            <a:off x="7637318" y="3842230"/>
            <a:ext cx="2422813" cy="1706518"/>
          </a:xfrm>
          <a:prstGeom prst="rect">
            <a:avLst/>
          </a:prstGeom>
        </p:spPr>
      </p:pic>
      <p:pic>
        <p:nvPicPr>
          <p:cNvPr id="10" name="Picture 9">
            <a:extLst>
              <a:ext uri="{FF2B5EF4-FFF2-40B4-BE49-F238E27FC236}">
                <a16:creationId xmlns:a16="http://schemas.microsoft.com/office/drawing/2014/main" id="{EC021736-FF51-2647-848B-FE089B1C3A92}"/>
              </a:ext>
            </a:extLst>
          </p:cNvPr>
          <p:cNvPicPr>
            <a:picLocks noChangeAspect="1"/>
          </p:cNvPicPr>
          <p:nvPr/>
        </p:nvPicPr>
        <p:blipFill>
          <a:blip r:embed="rId5"/>
          <a:stretch>
            <a:fillRect/>
          </a:stretch>
        </p:blipFill>
        <p:spPr>
          <a:xfrm>
            <a:off x="6818167" y="170079"/>
            <a:ext cx="4491759" cy="3416459"/>
          </a:xfrm>
          <a:prstGeom prst="rect">
            <a:avLst/>
          </a:prstGeom>
        </p:spPr>
      </p:pic>
      <p:sp>
        <p:nvSpPr>
          <p:cNvPr id="7" name="Rectangle 6">
            <a:extLst>
              <a:ext uri="{FF2B5EF4-FFF2-40B4-BE49-F238E27FC236}">
                <a16:creationId xmlns:a16="http://schemas.microsoft.com/office/drawing/2014/main" id="{C9BAC899-CA35-5E4E-8420-07233779D6B6}"/>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683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51E8-E8A4-3C42-9989-94751D59DDDD}"/>
              </a:ext>
            </a:extLst>
          </p:cNvPr>
          <p:cNvSpPr>
            <a:spLocks noGrp="1"/>
          </p:cNvSpPr>
          <p:nvPr>
            <p:ph type="title"/>
          </p:nvPr>
        </p:nvSpPr>
        <p:spPr>
          <a:xfrm>
            <a:off x="839788" y="717"/>
            <a:ext cx="4667394" cy="1600200"/>
          </a:xfrm>
        </p:spPr>
        <p:txBody>
          <a:bodyPr/>
          <a:lstStyle/>
          <a:p>
            <a:r>
              <a:rPr lang="en-US" dirty="0"/>
              <a:t>COLLEGE APPLICATION OPEN HOUSES</a:t>
            </a:r>
          </a:p>
        </p:txBody>
      </p:sp>
      <p:pic>
        <p:nvPicPr>
          <p:cNvPr id="6" name="Content Placeholder 5">
            <a:extLst>
              <a:ext uri="{FF2B5EF4-FFF2-40B4-BE49-F238E27FC236}">
                <a16:creationId xmlns:a16="http://schemas.microsoft.com/office/drawing/2014/main" id="{DAC5B04D-B1B1-A344-B327-92439457A14C}"/>
              </a:ext>
            </a:extLst>
          </p:cNvPr>
          <p:cNvPicPr>
            <a:picLocks noGrp="1" noChangeAspect="1"/>
          </p:cNvPicPr>
          <p:nvPr>
            <p:ph idx="1"/>
          </p:nvPr>
        </p:nvPicPr>
        <p:blipFill>
          <a:blip r:embed="rId2"/>
          <a:stretch>
            <a:fillRect/>
          </a:stretch>
        </p:blipFill>
        <p:spPr>
          <a:xfrm>
            <a:off x="2784765" y="1984664"/>
            <a:ext cx="8848529" cy="3052335"/>
          </a:xfrm>
        </p:spPr>
      </p:pic>
      <p:sp>
        <p:nvSpPr>
          <p:cNvPr id="4" name="Text Placeholder 3">
            <a:extLst>
              <a:ext uri="{FF2B5EF4-FFF2-40B4-BE49-F238E27FC236}">
                <a16:creationId xmlns:a16="http://schemas.microsoft.com/office/drawing/2014/main" id="{ED810F9D-4DF7-C741-A6DC-0656A8429240}"/>
              </a:ext>
            </a:extLst>
          </p:cNvPr>
          <p:cNvSpPr>
            <a:spLocks noGrp="1"/>
          </p:cNvSpPr>
          <p:nvPr>
            <p:ph type="body" sz="half" idx="2"/>
          </p:nvPr>
        </p:nvSpPr>
        <p:spPr>
          <a:xfrm>
            <a:off x="839789" y="1984664"/>
            <a:ext cx="1944976" cy="3052335"/>
          </a:xfrm>
        </p:spPr>
        <p:txBody>
          <a:bodyPr/>
          <a:lstStyle/>
          <a:p>
            <a:r>
              <a:rPr lang="en-US" dirty="0"/>
              <a:t>All of the USHE schools have begun creating college open houses, where application fees are waived, in coordination with UCAW, due to the interest and volume of participation when planned around UCAW month.</a:t>
            </a:r>
          </a:p>
        </p:txBody>
      </p:sp>
      <p:sp>
        <p:nvSpPr>
          <p:cNvPr id="5" name="Rectangle 4">
            <a:extLst>
              <a:ext uri="{FF2B5EF4-FFF2-40B4-BE49-F238E27FC236}">
                <a16:creationId xmlns:a16="http://schemas.microsoft.com/office/drawing/2014/main" id="{047A2FE0-0E9B-BB4B-ADC5-6A7BB086A036}"/>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74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0B6E07B-013A-9E4D-9DB8-027C3837F8DD}"/>
              </a:ext>
            </a:extLst>
          </p:cNvPr>
          <p:cNvPicPr>
            <a:picLocks noGrp="1" noChangeAspect="1"/>
          </p:cNvPicPr>
          <p:nvPr>
            <p:ph type="pic" idx="1"/>
          </p:nvPr>
        </p:nvPicPr>
        <p:blipFill rotWithShape="1">
          <a:blip r:embed="rId3"/>
          <a:srcRect l="2410" t="3047" r="1033" b="-173"/>
          <a:stretch/>
        </p:blipFill>
        <p:spPr>
          <a:xfrm>
            <a:off x="6234546" y="301337"/>
            <a:ext cx="5133109" cy="6255326"/>
          </a:xfrm>
        </p:spPr>
      </p:pic>
      <p:sp>
        <p:nvSpPr>
          <p:cNvPr id="8" name="Rectangle 7">
            <a:extLst>
              <a:ext uri="{FF2B5EF4-FFF2-40B4-BE49-F238E27FC236}">
                <a16:creationId xmlns:a16="http://schemas.microsoft.com/office/drawing/2014/main" id="{859AE073-839F-6245-B30A-D135D323D156}"/>
              </a:ext>
            </a:extLst>
          </p:cNvPr>
          <p:cNvSpPr/>
          <p:nvPr/>
        </p:nvSpPr>
        <p:spPr>
          <a:xfrm>
            <a:off x="0" y="0"/>
            <a:ext cx="5629835"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C12E8C-F8F9-4D47-BBDF-381F7B0B75B4}"/>
              </a:ext>
            </a:extLst>
          </p:cNvPr>
          <p:cNvSpPr txBox="1"/>
          <p:nvPr/>
        </p:nvSpPr>
        <p:spPr>
          <a:xfrm>
            <a:off x="197708" y="301337"/>
            <a:ext cx="5234904" cy="4555093"/>
          </a:xfrm>
          <a:prstGeom prst="rect">
            <a:avLst/>
          </a:prstGeom>
          <a:noFill/>
        </p:spPr>
        <p:txBody>
          <a:bodyPr wrap="square" rtlCol="0">
            <a:spAutoFit/>
          </a:bodyPr>
          <a:lstStyle/>
          <a:p>
            <a:r>
              <a:rPr lang="en-US" sz="2900" b="1" dirty="0">
                <a:solidFill>
                  <a:schemeClr val="bg1"/>
                </a:solidFill>
              </a:rPr>
              <a:t>ADULT LEARNER</a:t>
            </a:r>
          </a:p>
          <a:p>
            <a:r>
              <a:rPr lang="en-US" sz="2900" b="1" dirty="0">
                <a:solidFill>
                  <a:schemeClr val="bg1"/>
                </a:solidFill>
              </a:rPr>
              <a:t>TAILORED COLLEGE</a:t>
            </a:r>
          </a:p>
          <a:p>
            <a:r>
              <a:rPr lang="en-US" sz="2900" b="1" dirty="0">
                <a:solidFill>
                  <a:schemeClr val="bg1"/>
                </a:solidFill>
              </a:rPr>
              <a:t>APPLICATION OPEN</a:t>
            </a:r>
          </a:p>
          <a:p>
            <a:r>
              <a:rPr lang="en-US" sz="2900" b="1" dirty="0">
                <a:solidFill>
                  <a:schemeClr val="bg1"/>
                </a:solidFill>
              </a:rPr>
              <a:t>HOUSES</a:t>
            </a:r>
          </a:p>
          <a:p>
            <a:endParaRPr lang="en-US" sz="2900" b="1" dirty="0">
              <a:solidFill>
                <a:schemeClr val="bg1"/>
              </a:solidFill>
            </a:endParaRPr>
          </a:p>
          <a:p>
            <a:pPr marL="457200" indent="-457200">
              <a:buFont typeface="Arial" panose="020B0604020202020204" pitchFamily="34" charset="0"/>
              <a:buChar char="•"/>
            </a:pPr>
            <a:r>
              <a:rPr lang="en-US" sz="2900" dirty="0">
                <a:solidFill>
                  <a:schemeClr val="bg1"/>
                </a:solidFill>
              </a:rPr>
              <a:t>FREE PARKING</a:t>
            </a:r>
          </a:p>
          <a:p>
            <a:pPr marL="457200" indent="-457200">
              <a:buFont typeface="Arial" panose="020B0604020202020204" pitchFamily="34" charset="0"/>
              <a:buChar char="•"/>
            </a:pPr>
            <a:r>
              <a:rPr lang="en-US" sz="2900" dirty="0">
                <a:solidFill>
                  <a:schemeClr val="bg1"/>
                </a:solidFill>
              </a:rPr>
              <a:t>KID FRIENDLY</a:t>
            </a:r>
          </a:p>
          <a:p>
            <a:pPr marL="457200" indent="-457200">
              <a:buFont typeface="Arial" panose="020B0604020202020204" pitchFamily="34" charset="0"/>
              <a:buChar char="•"/>
            </a:pPr>
            <a:r>
              <a:rPr lang="en-US" sz="2900" dirty="0">
                <a:solidFill>
                  <a:schemeClr val="bg1"/>
                </a:solidFill>
              </a:rPr>
              <a:t>REFRESHMENTS INCLUDED</a:t>
            </a:r>
          </a:p>
          <a:p>
            <a:pPr marL="457200" indent="-457200">
              <a:buFont typeface="Arial" panose="020B0604020202020204" pitchFamily="34" charset="0"/>
              <a:buChar char="•"/>
            </a:pPr>
            <a:r>
              <a:rPr lang="en-US" sz="2900" dirty="0">
                <a:solidFill>
                  <a:schemeClr val="bg1"/>
                </a:solidFill>
              </a:rPr>
              <a:t>UVU RESOURCE FAIR</a:t>
            </a:r>
          </a:p>
          <a:p>
            <a:pPr marL="457200" indent="-457200">
              <a:buFont typeface="Arial" panose="020B0604020202020204" pitchFamily="34" charset="0"/>
              <a:buChar char="•"/>
            </a:pPr>
            <a:r>
              <a:rPr lang="en-US" sz="2900" dirty="0">
                <a:solidFill>
                  <a:schemeClr val="bg1"/>
                </a:solidFill>
              </a:rPr>
              <a:t>FEE APPLICATIONS WAIVED</a:t>
            </a:r>
          </a:p>
        </p:txBody>
      </p:sp>
    </p:spTree>
    <p:extLst>
      <p:ext uri="{BB962C8B-B14F-4D97-AF65-F5344CB8AC3E}">
        <p14:creationId xmlns:p14="http://schemas.microsoft.com/office/powerpoint/2010/main" val="248892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DEAB-D18A-B947-A4ED-57C18834255E}"/>
              </a:ext>
            </a:extLst>
          </p:cNvPr>
          <p:cNvSpPr>
            <a:spLocks noGrp="1"/>
          </p:cNvSpPr>
          <p:nvPr>
            <p:ph type="title"/>
          </p:nvPr>
        </p:nvSpPr>
        <p:spPr/>
        <p:txBody>
          <a:bodyPr/>
          <a:lstStyle/>
          <a:p>
            <a:r>
              <a:rPr lang="en-US" dirty="0"/>
              <a:t>LEVERAGING PARTNERSHIPS</a:t>
            </a:r>
          </a:p>
        </p:txBody>
      </p:sp>
      <p:sp>
        <p:nvSpPr>
          <p:cNvPr id="4" name="Text Placeholder 3">
            <a:extLst>
              <a:ext uri="{FF2B5EF4-FFF2-40B4-BE49-F238E27FC236}">
                <a16:creationId xmlns:a16="http://schemas.microsoft.com/office/drawing/2014/main" id="{CA2C686F-D767-E44E-940D-E68F6590104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Utah Higher Education Assistance Authority (UHEAA)</a:t>
            </a:r>
          </a:p>
          <a:p>
            <a:pPr marL="285750" indent="-285750">
              <a:buFont typeface="Arial" panose="020B0604020202020204" pitchFamily="34" charset="0"/>
              <a:buChar char="•"/>
            </a:pPr>
            <a:r>
              <a:rPr lang="en-US" dirty="0"/>
              <a:t>my529</a:t>
            </a:r>
          </a:p>
          <a:p>
            <a:pPr marL="285750" indent="-285750">
              <a:buFont typeface="Arial" panose="020B0604020202020204" pitchFamily="34" charset="0"/>
              <a:buChar char="•"/>
            </a:pPr>
            <a:r>
              <a:rPr lang="en-US" dirty="0"/>
              <a:t>United Way</a:t>
            </a:r>
          </a:p>
          <a:p>
            <a:pPr marL="285750" indent="-285750">
              <a:buFont typeface="Arial" panose="020B0604020202020204" pitchFamily="34" charset="0"/>
              <a:buChar char="•"/>
            </a:pPr>
            <a:r>
              <a:rPr lang="en-US" dirty="0"/>
              <a:t>Utah Association of Collegiate Registrars and Admissions Officers (UACRAO)</a:t>
            </a:r>
          </a:p>
        </p:txBody>
      </p:sp>
      <p:pic>
        <p:nvPicPr>
          <p:cNvPr id="5" name="Picture 4">
            <a:extLst>
              <a:ext uri="{FF2B5EF4-FFF2-40B4-BE49-F238E27FC236}">
                <a16:creationId xmlns:a16="http://schemas.microsoft.com/office/drawing/2014/main" id="{2384F5B9-C30C-A647-AA94-2C2C45BA1209}"/>
              </a:ext>
            </a:extLst>
          </p:cNvPr>
          <p:cNvPicPr>
            <a:picLocks noChangeAspect="1"/>
          </p:cNvPicPr>
          <p:nvPr/>
        </p:nvPicPr>
        <p:blipFill>
          <a:blip r:embed="rId3"/>
          <a:stretch>
            <a:fillRect/>
          </a:stretch>
        </p:blipFill>
        <p:spPr>
          <a:xfrm>
            <a:off x="-138544" y="-343011"/>
            <a:ext cx="7173870" cy="7544021"/>
          </a:xfrm>
          <a:prstGeom prst="rect">
            <a:avLst/>
          </a:prstGeom>
        </p:spPr>
      </p:pic>
      <p:sp>
        <p:nvSpPr>
          <p:cNvPr id="3" name="Rectangle 2">
            <a:extLst>
              <a:ext uri="{FF2B5EF4-FFF2-40B4-BE49-F238E27FC236}">
                <a16:creationId xmlns:a16="http://schemas.microsoft.com/office/drawing/2014/main" id="{2BA708BF-AF1D-9F44-BA03-4EEEB205F5DA}"/>
              </a:ext>
            </a:extLst>
          </p:cNvPr>
          <p:cNvSpPr/>
          <p:nvPr/>
        </p:nvSpPr>
        <p:spPr>
          <a:xfrm>
            <a:off x="7035326" y="0"/>
            <a:ext cx="5156674"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t>Utah Higher Education Assistance Authority (UHEAA)</a:t>
            </a:r>
          </a:p>
          <a:p>
            <a:pPr marL="285750" indent="-285750">
              <a:buFont typeface="Arial" panose="020B0604020202020204" pitchFamily="34" charset="0"/>
              <a:buChar char="•"/>
            </a:pPr>
            <a:r>
              <a:rPr lang="en-US" sz="2000" dirty="0"/>
              <a:t>my529</a:t>
            </a:r>
          </a:p>
          <a:p>
            <a:pPr marL="285750" indent="-285750">
              <a:buFont typeface="Arial" panose="020B0604020202020204" pitchFamily="34" charset="0"/>
              <a:buChar char="•"/>
            </a:pPr>
            <a:r>
              <a:rPr lang="en-US" sz="2000" dirty="0"/>
              <a:t>United Way</a:t>
            </a:r>
          </a:p>
          <a:p>
            <a:pPr marL="285750" indent="-285750">
              <a:buFont typeface="Arial" panose="020B0604020202020204" pitchFamily="34" charset="0"/>
              <a:buChar char="•"/>
            </a:pPr>
            <a:r>
              <a:rPr lang="en-US" sz="2000" dirty="0"/>
              <a:t>Utah Association of Collegiate Registrars and Admissions Officers</a:t>
            </a:r>
          </a:p>
        </p:txBody>
      </p:sp>
      <p:sp>
        <p:nvSpPr>
          <p:cNvPr id="6" name="TextBox 5">
            <a:extLst>
              <a:ext uri="{FF2B5EF4-FFF2-40B4-BE49-F238E27FC236}">
                <a16:creationId xmlns:a16="http://schemas.microsoft.com/office/drawing/2014/main" id="{8ACA5399-8280-CB43-8928-600C83C42D44}"/>
              </a:ext>
            </a:extLst>
          </p:cNvPr>
          <p:cNvSpPr txBox="1"/>
          <p:nvPr/>
        </p:nvSpPr>
        <p:spPr>
          <a:xfrm>
            <a:off x="7153930" y="887968"/>
            <a:ext cx="4198282" cy="1077218"/>
          </a:xfrm>
          <a:prstGeom prst="rect">
            <a:avLst/>
          </a:prstGeom>
          <a:noFill/>
        </p:spPr>
        <p:txBody>
          <a:bodyPr wrap="square" rtlCol="0">
            <a:spAutoFit/>
          </a:bodyPr>
          <a:lstStyle/>
          <a:p>
            <a:r>
              <a:rPr lang="en-US" sz="3200" dirty="0">
                <a:solidFill>
                  <a:schemeClr val="bg1"/>
                </a:solidFill>
              </a:rPr>
              <a:t>LEVERAGING PARTNERSHIPS</a:t>
            </a:r>
          </a:p>
        </p:txBody>
      </p:sp>
    </p:spTree>
    <p:extLst>
      <p:ext uri="{BB962C8B-B14F-4D97-AF65-F5344CB8AC3E}">
        <p14:creationId xmlns:p14="http://schemas.microsoft.com/office/powerpoint/2010/main" val="236996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What are Path to College Events?</a:t>
            </a:r>
          </a:p>
        </p:txBody>
      </p:sp>
      <p:sp>
        <p:nvSpPr>
          <p:cNvPr id="3" name="Content Placeholder 2"/>
          <p:cNvSpPr>
            <a:spLocks noGrp="1"/>
          </p:cNvSpPr>
          <p:nvPr>
            <p:ph idx="1"/>
          </p:nvPr>
        </p:nvSpPr>
        <p:spPr>
          <a:xfrm>
            <a:off x="1981200" y="1295400"/>
            <a:ext cx="8229600" cy="5181600"/>
          </a:xfrm>
        </p:spPr>
        <p:txBody>
          <a:bodyPr>
            <a:normAutofit/>
          </a:bodyPr>
          <a:lstStyle/>
          <a:p>
            <a:pPr>
              <a:spcBef>
                <a:spcPts val="0"/>
              </a:spcBef>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Events include:</a:t>
            </a:r>
          </a:p>
          <a:p>
            <a:pPr marL="800100" lvl="1" indent="-342900">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College Application Week (fall of senior year)</a:t>
            </a:r>
          </a:p>
          <a:p>
            <a:pPr marL="800100">
              <a:spcBef>
                <a:spcPts val="0"/>
              </a:spcBef>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College Planning Nights (junior year)</a:t>
            </a:r>
          </a:p>
          <a:p>
            <a:pPr marL="800100" lvl="1" indent="-342900">
              <a:spcBef>
                <a:spcPts val="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TN FAFSA Frenzy (fall of senior year)</a:t>
            </a:r>
          </a:p>
          <a:p>
            <a:pPr marL="800100" lvl="1" indent="-342900">
              <a:spcBef>
                <a:spcPts val="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College Signing Day (May of senior year)</a:t>
            </a:r>
          </a:p>
          <a:p>
            <a:pPr>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Expansion to include elementary and middle schools occurred during the 2017-18 school year</a:t>
            </a:r>
          </a:p>
          <a:p>
            <a:endParaRPr lang="en-US" dirty="0"/>
          </a:p>
        </p:txBody>
      </p:sp>
      <p:pic>
        <p:nvPicPr>
          <p:cNvPr id="4" name="Picture 3">
            <a:extLst>
              <a:ext uri="{FF2B5EF4-FFF2-40B4-BE49-F238E27FC236}">
                <a16:creationId xmlns:a16="http://schemas.microsoft.com/office/drawing/2014/main" id="{87B0713E-12A3-7546-A24D-649B3220F48D}"/>
              </a:ext>
            </a:extLst>
          </p:cNvPr>
          <p:cNvPicPr>
            <a:picLocks noChangeAspect="1"/>
          </p:cNvPicPr>
          <p:nvPr/>
        </p:nvPicPr>
        <p:blipFill>
          <a:blip r:embed="rId3"/>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0509F4FF-DAE1-D243-B35B-2ABCB22AB567}"/>
                  </a:ext>
                </a:extLst>
              </p14:cNvPr>
              <p14:cNvContentPartPr/>
              <p14:nvPr/>
            </p14:nvContentPartPr>
            <p14:xfrm>
              <a:off x="11170937" y="6367283"/>
              <a:ext cx="736200" cy="293760"/>
            </p14:xfrm>
          </p:contentPart>
        </mc:Choice>
        <mc:Fallback xmlns="">
          <p:pic>
            <p:nvPicPr>
              <p:cNvPr id="11" name="Ink 10">
                <a:extLst>
                  <a:ext uri="{FF2B5EF4-FFF2-40B4-BE49-F238E27FC236}">
                    <a16:creationId xmlns:a16="http://schemas.microsoft.com/office/drawing/2014/main" id="{0509F4FF-DAE1-D243-B35B-2ABCB22AB567}"/>
                  </a:ext>
                </a:extLst>
              </p:cNvPr>
              <p:cNvPicPr/>
              <p:nvPr/>
            </p:nvPicPr>
            <p:blipFill>
              <a:blip r:embed="rId5"/>
              <a:stretch>
                <a:fillRect/>
              </a:stretch>
            </p:blipFill>
            <p:spPr>
              <a:xfrm>
                <a:off x="11152937" y="6349283"/>
                <a:ext cx="77184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8BA8E058-6F4D-734B-8CAE-878F5290629D}"/>
                  </a:ext>
                </a:extLst>
              </p14:cNvPr>
              <p14:cNvContentPartPr/>
              <p14:nvPr/>
            </p14:nvContentPartPr>
            <p14:xfrm>
              <a:off x="11489692" y="4873050"/>
              <a:ext cx="360" cy="360"/>
            </p14:xfrm>
          </p:contentPart>
        </mc:Choice>
        <mc:Fallback xmlns="">
          <p:pic>
            <p:nvPicPr>
              <p:cNvPr id="12" name="Ink 11">
                <a:extLst>
                  <a:ext uri="{FF2B5EF4-FFF2-40B4-BE49-F238E27FC236}">
                    <a16:creationId xmlns:a16="http://schemas.microsoft.com/office/drawing/2014/main" id="{8BA8E058-6F4D-734B-8CAE-878F5290629D}"/>
                  </a:ext>
                </a:extLst>
              </p:cNvPr>
              <p:cNvPicPr/>
              <p:nvPr/>
            </p:nvPicPr>
            <p:blipFill>
              <a:blip r:embed="rId7"/>
              <a:stretch>
                <a:fillRect/>
              </a:stretch>
            </p:blipFill>
            <p:spPr>
              <a:xfrm>
                <a:off x="11427052" y="4810410"/>
                <a:ext cx="126000" cy="126000"/>
              </a:xfrm>
              <a:prstGeom prst="rect">
                <a:avLst/>
              </a:prstGeom>
            </p:spPr>
          </p:pic>
        </mc:Fallback>
      </mc:AlternateContent>
    </p:spTree>
    <p:extLst>
      <p:ext uri="{BB962C8B-B14F-4D97-AF65-F5344CB8AC3E}">
        <p14:creationId xmlns:p14="http://schemas.microsoft.com/office/powerpoint/2010/main" val="555315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2202D-C87F-8A46-8F44-FD09A54F9955}"/>
              </a:ext>
            </a:extLst>
          </p:cNvPr>
          <p:cNvSpPr>
            <a:spLocks noGrp="1"/>
          </p:cNvSpPr>
          <p:nvPr>
            <p:ph type="title"/>
          </p:nvPr>
        </p:nvSpPr>
        <p:spPr/>
        <p:txBody>
          <a:bodyPr/>
          <a:lstStyle/>
          <a:p>
            <a:r>
              <a:rPr lang="en-US" dirty="0"/>
              <a:t>UCAW &amp; FAFSA COMPLETION</a:t>
            </a:r>
          </a:p>
        </p:txBody>
      </p:sp>
      <p:pic>
        <p:nvPicPr>
          <p:cNvPr id="6" name="Picture 5">
            <a:extLst>
              <a:ext uri="{FF2B5EF4-FFF2-40B4-BE49-F238E27FC236}">
                <a16:creationId xmlns:a16="http://schemas.microsoft.com/office/drawing/2014/main" id="{C60013FC-0805-7645-AEDF-8079447B8967}"/>
              </a:ext>
            </a:extLst>
          </p:cNvPr>
          <p:cNvPicPr>
            <a:picLocks noChangeAspect="1"/>
          </p:cNvPicPr>
          <p:nvPr/>
        </p:nvPicPr>
        <p:blipFill rotWithShape="1">
          <a:blip r:embed="rId2"/>
          <a:srcRect t="17402" r="1207"/>
          <a:stretch/>
        </p:blipFill>
        <p:spPr>
          <a:xfrm>
            <a:off x="765464" y="1690688"/>
            <a:ext cx="10217274" cy="4113790"/>
          </a:xfrm>
          <a:prstGeom prst="rect">
            <a:avLst/>
          </a:prstGeom>
        </p:spPr>
      </p:pic>
      <p:sp>
        <p:nvSpPr>
          <p:cNvPr id="7" name="TextBox 6">
            <a:extLst>
              <a:ext uri="{FF2B5EF4-FFF2-40B4-BE49-F238E27FC236}">
                <a16:creationId xmlns:a16="http://schemas.microsoft.com/office/drawing/2014/main" id="{8E0AC434-0F0F-CB48-8AC7-F61A29C5489A}"/>
              </a:ext>
            </a:extLst>
          </p:cNvPr>
          <p:cNvSpPr txBox="1"/>
          <p:nvPr/>
        </p:nvSpPr>
        <p:spPr>
          <a:xfrm>
            <a:off x="10602191" y="6354375"/>
            <a:ext cx="1589809" cy="276999"/>
          </a:xfrm>
          <a:prstGeom prst="rect">
            <a:avLst/>
          </a:prstGeom>
          <a:noFill/>
        </p:spPr>
        <p:txBody>
          <a:bodyPr wrap="square" rtlCol="0">
            <a:spAutoFit/>
          </a:bodyPr>
          <a:lstStyle/>
          <a:p>
            <a:r>
              <a:rPr lang="en-US" sz="1200" dirty="0"/>
              <a:t>2019 UHEAA DATA</a:t>
            </a:r>
          </a:p>
        </p:txBody>
      </p:sp>
      <p:sp>
        <p:nvSpPr>
          <p:cNvPr id="5" name="Rectangle 4">
            <a:extLst>
              <a:ext uri="{FF2B5EF4-FFF2-40B4-BE49-F238E27FC236}">
                <a16:creationId xmlns:a16="http://schemas.microsoft.com/office/drawing/2014/main" id="{5DCF92DA-26BD-084F-AC6B-6BBB69B1F600}"/>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691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D5B5-4997-7C4C-84D7-D946C6F9A703}"/>
              </a:ext>
            </a:extLst>
          </p:cNvPr>
          <p:cNvSpPr>
            <a:spLocks noGrp="1"/>
          </p:cNvSpPr>
          <p:nvPr>
            <p:ph type="title"/>
          </p:nvPr>
        </p:nvSpPr>
        <p:spPr>
          <a:xfrm>
            <a:off x="671946" y="2103437"/>
            <a:ext cx="10515600" cy="1325563"/>
          </a:xfrm>
        </p:spPr>
        <p:txBody>
          <a:bodyPr>
            <a:normAutofit fontScale="90000"/>
          </a:bodyPr>
          <a:lstStyle/>
          <a:p>
            <a:r>
              <a:rPr lang="en-US" dirty="0"/>
              <a:t>HOW ARE YOU ALL EXPANDING YOUR COLLEGE APPLICATION REACH IN YOUR STATES?</a:t>
            </a:r>
          </a:p>
        </p:txBody>
      </p:sp>
      <p:pic>
        <p:nvPicPr>
          <p:cNvPr id="6" name="Graphic 5" descr="Lightbulb and gear">
            <a:extLst>
              <a:ext uri="{FF2B5EF4-FFF2-40B4-BE49-F238E27FC236}">
                <a16:creationId xmlns:a16="http://schemas.microsoft.com/office/drawing/2014/main" id="{1D4A77D2-D8D9-ED4D-A8B2-E6A1CB4D74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3219" y="232063"/>
            <a:ext cx="1783772" cy="1783772"/>
          </a:xfrm>
          <a:prstGeom prst="rect">
            <a:avLst/>
          </a:prstGeom>
        </p:spPr>
      </p:pic>
      <p:sp>
        <p:nvSpPr>
          <p:cNvPr id="4" name="Rectangle 3">
            <a:extLst>
              <a:ext uri="{FF2B5EF4-FFF2-40B4-BE49-F238E27FC236}">
                <a16:creationId xmlns:a16="http://schemas.microsoft.com/office/drawing/2014/main" id="{9EE6ED11-33FF-D54D-A621-BA8A6B3362FE}"/>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993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A4AB-351B-534C-B861-3AC40547AF32}"/>
              </a:ext>
            </a:extLst>
          </p:cNvPr>
          <p:cNvSpPr>
            <a:spLocks noGrp="1"/>
          </p:cNvSpPr>
          <p:nvPr>
            <p:ph type="title"/>
          </p:nvPr>
        </p:nvSpPr>
        <p:spPr/>
        <p:txBody>
          <a:bodyPr/>
          <a:lstStyle/>
          <a:p>
            <a:r>
              <a:rPr lang="en-US" dirty="0"/>
              <a:t>CONTACT INFORMATION</a:t>
            </a:r>
          </a:p>
        </p:txBody>
      </p:sp>
      <p:sp>
        <p:nvSpPr>
          <p:cNvPr id="5" name="Text Placeholder 4">
            <a:extLst>
              <a:ext uri="{FF2B5EF4-FFF2-40B4-BE49-F238E27FC236}">
                <a16:creationId xmlns:a16="http://schemas.microsoft.com/office/drawing/2014/main" id="{26556050-C2B5-1543-B97D-D5B1EA0B5A18}"/>
              </a:ext>
            </a:extLst>
          </p:cNvPr>
          <p:cNvSpPr>
            <a:spLocks noGrp="1"/>
          </p:cNvSpPr>
          <p:nvPr>
            <p:ph type="body" sz="half" idx="2"/>
          </p:nvPr>
        </p:nvSpPr>
        <p:spPr/>
        <p:txBody>
          <a:bodyPr>
            <a:normAutofit/>
          </a:bodyPr>
          <a:lstStyle/>
          <a:p>
            <a:r>
              <a:rPr lang="en-US" sz="2100" dirty="0" err="1"/>
              <a:t>Laís</a:t>
            </a:r>
            <a:r>
              <a:rPr lang="en-US" sz="2100" dirty="0"/>
              <a:t> K. Martinez</a:t>
            </a:r>
          </a:p>
          <a:p>
            <a:r>
              <a:rPr lang="en-US" sz="2100" dirty="0"/>
              <a:t>College Access Coordinator, USHE</a:t>
            </a:r>
          </a:p>
          <a:p>
            <a:r>
              <a:rPr lang="en-US" sz="2100" dirty="0">
                <a:hlinkClick r:id="rId2"/>
              </a:rPr>
              <a:t>lmartinez@ushe.edu</a:t>
            </a:r>
            <a:endParaRPr lang="en-US" sz="2100" dirty="0"/>
          </a:p>
          <a:p>
            <a:r>
              <a:rPr lang="en-US" sz="2100" dirty="0"/>
              <a:t>801.366.8454 W</a:t>
            </a:r>
          </a:p>
          <a:p>
            <a:r>
              <a:rPr lang="en-US" sz="2100" dirty="0"/>
              <a:t>801.651.7325 C</a:t>
            </a:r>
          </a:p>
        </p:txBody>
      </p:sp>
      <p:pic>
        <p:nvPicPr>
          <p:cNvPr id="9" name="Picture 8">
            <a:extLst>
              <a:ext uri="{FF2B5EF4-FFF2-40B4-BE49-F238E27FC236}">
                <a16:creationId xmlns:a16="http://schemas.microsoft.com/office/drawing/2014/main" id="{C3A953C9-5364-5143-8350-D89D443972C3}"/>
              </a:ext>
            </a:extLst>
          </p:cNvPr>
          <p:cNvPicPr>
            <a:picLocks noChangeAspect="1"/>
          </p:cNvPicPr>
          <p:nvPr/>
        </p:nvPicPr>
        <p:blipFill>
          <a:blip r:embed="rId3"/>
          <a:stretch>
            <a:fillRect/>
          </a:stretch>
        </p:blipFill>
        <p:spPr>
          <a:xfrm>
            <a:off x="4852555" y="1187908"/>
            <a:ext cx="7065913" cy="3612693"/>
          </a:xfrm>
          <a:prstGeom prst="rect">
            <a:avLst/>
          </a:prstGeom>
        </p:spPr>
      </p:pic>
      <p:sp>
        <p:nvSpPr>
          <p:cNvPr id="6" name="Rectangle 5">
            <a:extLst>
              <a:ext uri="{FF2B5EF4-FFF2-40B4-BE49-F238E27FC236}">
                <a16:creationId xmlns:a16="http://schemas.microsoft.com/office/drawing/2014/main" id="{C3A8C9DD-0475-8341-BBE1-16A1B400D54A}"/>
              </a:ext>
            </a:extLst>
          </p:cNvPr>
          <p:cNvSpPr/>
          <p:nvPr/>
        </p:nvSpPr>
        <p:spPr>
          <a:xfrm>
            <a:off x="0" y="6643217"/>
            <a:ext cx="12192000" cy="2147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610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sp>
        <p:nvSpPr>
          <p:cNvPr id="18" name="Content Placeholder 2">
            <a:extLst>
              <a:ext uri="{FF2B5EF4-FFF2-40B4-BE49-F238E27FC236}">
                <a16:creationId xmlns:a16="http://schemas.microsoft.com/office/drawing/2014/main" id="{646761B0-F3AA-4271-9750-668E635BADDE}"/>
              </a:ext>
            </a:extLst>
          </p:cNvPr>
          <p:cNvSpPr txBox="1">
            <a:spLocks/>
          </p:cNvSpPr>
          <p:nvPr/>
        </p:nvSpPr>
        <p:spPr>
          <a:xfrm>
            <a:off x="302324" y="2309035"/>
            <a:ext cx="11491665" cy="73974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accent2">
                    <a:lumMod val="75000"/>
                  </a:schemeClr>
                </a:solidFill>
                <a:latin typeface="Calibri"/>
                <a:cs typeface="Calibri"/>
              </a:rPr>
              <a:t>Expanding YOUR reach to new audiences:</a:t>
            </a:r>
            <a:br>
              <a:rPr lang="en-US" sz="3200" b="1" dirty="0">
                <a:latin typeface="Calibri"/>
              </a:rPr>
            </a:br>
            <a:r>
              <a:rPr lang="en-US" sz="3200" dirty="0">
                <a:solidFill>
                  <a:schemeClr val="tx1">
                    <a:lumMod val="75000"/>
                    <a:lumOff val="25000"/>
                  </a:schemeClr>
                </a:solidFill>
                <a:latin typeface="Calibri"/>
                <a:cs typeface="Calibri"/>
              </a:rPr>
              <a:t>maximizing the application season within the early grades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68018" y="6104265"/>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324" y="6017290"/>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72125" y="5944991"/>
            <a:ext cx="1045830" cy="68472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cxnSp>
        <p:nvCxnSpPr>
          <p:cNvPr id="27" name="Straight Connector 26"/>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
        <p:nvSpPr>
          <p:cNvPr id="3" name="Rectangle 2">
            <a:extLst>
              <a:ext uri="{FF2B5EF4-FFF2-40B4-BE49-F238E27FC236}">
                <a16:creationId xmlns:a16="http://schemas.microsoft.com/office/drawing/2014/main" id="{E5A64E7D-C863-834D-8B25-E5BBDA5820BE}"/>
              </a:ext>
            </a:extLst>
          </p:cNvPr>
          <p:cNvSpPr/>
          <p:nvPr/>
        </p:nvSpPr>
        <p:spPr>
          <a:xfrm>
            <a:off x="1092200" y="3840085"/>
            <a:ext cx="10007600" cy="1292662"/>
          </a:xfrm>
          <a:prstGeom prst="rect">
            <a:avLst/>
          </a:prstGeom>
        </p:spPr>
        <p:txBody>
          <a:bodyPr wrap="square">
            <a:spAutoFit/>
          </a:bodyPr>
          <a:lstStyle/>
          <a:p>
            <a:r>
              <a:rPr lang="en-US" sz="3600" b="1" dirty="0"/>
              <a:t>Heather McChesney	</a:t>
            </a:r>
            <a:br>
              <a:rPr lang="en-US" sz="3600" b="1" dirty="0"/>
            </a:br>
            <a:r>
              <a:rPr lang="en-US" sz="2400" dirty="0"/>
              <a:t>Coordinator of Curriculum and Professional Development</a:t>
            </a:r>
            <a:br>
              <a:rPr lang="en-US" dirty="0"/>
            </a:br>
            <a:r>
              <a:rPr lang="en-US" dirty="0"/>
              <a:t>WV Higher Education Policy Commission | WV Community and Technical College System</a:t>
            </a:r>
          </a:p>
        </p:txBody>
      </p:sp>
    </p:spTree>
    <p:extLst>
      <p:ext uri="{BB962C8B-B14F-4D97-AF65-F5344CB8AC3E}">
        <p14:creationId xmlns:p14="http://schemas.microsoft.com/office/powerpoint/2010/main" val="2499446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20" name="Picture 19" descr="gea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10" y="2508674"/>
            <a:ext cx="2601266" cy="2601266"/>
          </a:xfrm>
          <a:prstGeom prst="rect">
            <a:avLst/>
          </a:prstGeom>
        </p:spPr>
      </p:pic>
      <p:sp>
        <p:nvSpPr>
          <p:cNvPr id="24" name="TextBox 23"/>
          <p:cNvSpPr txBox="1"/>
          <p:nvPr/>
        </p:nvSpPr>
        <p:spPr>
          <a:xfrm>
            <a:off x="3503767" y="2606851"/>
            <a:ext cx="8313696" cy="3539430"/>
          </a:xfrm>
          <a:prstGeom prst="rect">
            <a:avLst/>
          </a:prstGeom>
          <a:noFill/>
        </p:spPr>
        <p:txBody>
          <a:bodyPr wrap="square" rtlCol="0" anchor="t">
            <a:spAutoFit/>
          </a:bodyPr>
          <a:lstStyle/>
          <a:p>
            <a:r>
              <a:rPr lang="en-US" sz="2800">
                <a:solidFill>
                  <a:schemeClr val="tx1">
                    <a:lumMod val="95000"/>
                    <a:lumOff val="5000"/>
                  </a:schemeClr>
                </a:solidFill>
                <a:latin typeface="Calibri"/>
                <a:cs typeface="Goudy Old Style"/>
              </a:rPr>
              <a:t>I</a:t>
            </a:r>
            <a:r>
              <a:rPr lang="en-US" sz="2400">
                <a:solidFill>
                  <a:schemeClr val="tx1">
                    <a:lumMod val="95000"/>
                    <a:lumOff val="5000"/>
                  </a:schemeClr>
                </a:solidFill>
                <a:latin typeface="Calibri"/>
                <a:cs typeface="Goudy Old Style"/>
              </a:rPr>
              <a:t>n 2013, West Virginia piloted the expansion of CAEW with the new grantee WV GEAR UP middle schools in addition to the statewide inclusion of all participating high schools.  The pilot year was successful, leading WVHEPC to invite all high schools, middle schools, elementary schools, and Pre-K schools across the state to participate from that point forward. </a:t>
            </a:r>
          </a:p>
          <a:p>
            <a:endParaRPr lang="en-US" sz="2400">
              <a:solidFill>
                <a:schemeClr val="tx1">
                  <a:lumMod val="95000"/>
                  <a:lumOff val="5000"/>
                </a:schemeClr>
              </a:solidFill>
              <a:latin typeface="+mj-lt"/>
              <a:cs typeface="Goudy Old Style"/>
            </a:endParaRPr>
          </a:p>
          <a:p>
            <a:endParaRPr lang="en-US" sz="2800">
              <a:solidFill>
                <a:schemeClr val="tx1">
                  <a:lumMod val="95000"/>
                  <a:lumOff val="5000"/>
                </a:schemeClr>
              </a:solidFill>
              <a:latin typeface="+mj-lt"/>
              <a:cs typeface="Goudy Old Style"/>
            </a:endParaRPr>
          </a:p>
          <a:p>
            <a:endParaRPr lang="en-US" sz="2400" i="1"/>
          </a:p>
        </p:txBody>
      </p:sp>
      <p:sp>
        <p:nvSpPr>
          <p:cNvPr id="2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28" name="Straight Connector 2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Tree>
    <p:extLst>
      <p:ext uri="{BB962C8B-B14F-4D97-AF65-F5344CB8AC3E}">
        <p14:creationId xmlns:p14="http://schemas.microsoft.com/office/powerpoint/2010/main" val="1772861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20" name="Picture 19" descr="gea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10" y="2508674"/>
            <a:ext cx="2601266" cy="2601266"/>
          </a:xfrm>
          <a:prstGeom prst="rect">
            <a:avLst/>
          </a:prstGeom>
        </p:spPr>
      </p:pic>
      <p:sp>
        <p:nvSpPr>
          <p:cNvPr id="24" name="TextBox 23"/>
          <p:cNvSpPr txBox="1"/>
          <p:nvPr/>
        </p:nvSpPr>
        <p:spPr>
          <a:xfrm>
            <a:off x="3437192" y="2461770"/>
            <a:ext cx="8707930" cy="3170099"/>
          </a:xfrm>
          <a:prstGeom prst="rect">
            <a:avLst/>
          </a:prstGeom>
          <a:noFill/>
        </p:spPr>
        <p:txBody>
          <a:bodyPr wrap="square" rtlCol="0" anchor="t">
            <a:spAutoFit/>
          </a:bodyPr>
          <a:lstStyle/>
          <a:p>
            <a:r>
              <a:rPr lang="en-US" sz="2800" b="1">
                <a:solidFill>
                  <a:schemeClr val="accent2">
                    <a:lumMod val="75000"/>
                  </a:schemeClr>
                </a:solidFill>
                <a:latin typeface="+mj-lt"/>
                <a:cs typeface="Goudy Old Style"/>
              </a:rPr>
              <a:t>E</a:t>
            </a:r>
            <a:r>
              <a:rPr lang="en-US" sz="2800" b="1">
                <a:solidFill>
                  <a:schemeClr val="accent2">
                    <a:lumMod val="75000"/>
                  </a:schemeClr>
                </a:solidFill>
                <a:latin typeface="Calibri"/>
                <a:cs typeface="Goudy Old Style"/>
              </a:rPr>
              <a:t>xpansion </a:t>
            </a:r>
            <a:r>
              <a:rPr lang="en-US" sz="2800" b="1" err="1">
                <a:solidFill>
                  <a:schemeClr val="accent2">
                    <a:lumMod val="75000"/>
                  </a:schemeClr>
                </a:solidFill>
                <a:latin typeface="Calibri"/>
                <a:cs typeface="Goudy Old Style"/>
              </a:rPr>
              <a:t>hows</a:t>
            </a:r>
            <a:r>
              <a:rPr lang="en-US" sz="2800" b="1">
                <a:solidFill>
                  <a:schemeClr val="accent2">
                    <a:lumMod val="75000"/>
                  </a:schemeClr>
                </a:solidFill>
                <a:latin typeface="Calibri"/>
                <a:cs typeface="Goudy Old Style"/>
              </a:rPr>
              <a:t>…</a:t>
            </a:r>
          </a:p>
          <a:p>
            <a:r>
              <a:rPr lang="en-US" sz="2400">
                <a:solidFill>
                  <a:schemeClr val="tx1">
                    <a:lumMod val="95000"/>
                    <a:lumOff val="5000"/>
                  </a:schemeClr>
                </a:solidFill>
                <a:latin typeface="Calibri"/>
                <a:cs typeface="Goudy Old Style"/>
              </a:rPr>
              <a:t>*</a:t>
            </a:r>
            <a:r>
              <a:rPr lang="en-US" sz="2000">
                <a:solidFill>
                  <a:schemeClr val="tx1">
                    <a:lumMod val="95000"/>
                    <a:lumOff val="5000"/>
                  </a:schemeClr>
                </a:solidFill>
                <a:latin typeface="Calibri"/>
                <a:cs typeface="Goudy Old Style"/>
              </a:rPr>
              <a:t> </a:t>
            </a:r>
            <a:r>
              <a:rPr lang="en-US" sz="2400">
                <a:solidFill>
                  <a:schemeClr val="tx1">
                    <a:lumMod val="95000"/>
                    <a:lumOff val="5000"/>
                  </a:schemeClr>
                </a:solidFill>
                <a:latin typeface="Calibri"/>
                <a:cs typeface="Goudy Old Style"/>
              </a:rPr>
              <a:t>Present, present, present</a:t>
            </a:r>
          </a:p>
          <a:p>
            <a:r>
              <a:rPr lang="en-US" sz="2400">
                <a:solidFill>
                  <a:schemeClr val="tx1">
                    <a:lumMod val="95000"/>
                    <a:lumOff val="5000"/>
                  </a:schemeClr>
                </a:solidFill>
                <a:latin typeface="Calibri"/>
                <a:cs typeface="Goudy Old Style"/>
              </a:rPr>
              <a:t>* Feeder schools: WVGU and CAEW participating high schools</a:t>
            </a:r>
          </a:p>
          <a:p>
            <a:r>
              <a:rPr lang="en-US" sz="2400">
                <a:solidFill>
                  <a:schemeClr val="tx1">
                    <a:lumMod val="95000"/>
                    <a:lumOff val="5000"/>
                  </a:schemeClr>
                </a:solidFill>
                <a:latin typeface="Calibri"/>
                <a:cs typeface="Goudy Old Style"/>
              </a:rPr>
              <a:t>* Social Media Outlets</a:t>
            </a:r>
          </a:p>
          <a:p>
            <a:r>
              <a:rPr lang="en-US" sz="2400">
                <a:solidFill>
                  <a:schemeClr val="tx1">
                    <a:lumMod val="95000"/>
                    <a:lumOff val="5000"/>
                  </a:schemeClr>
                </a:solidFill>
                <a:latin typeface="Calibri"/>
                <a:cs typeface="Goudy Old Style"/>
              </a:rPr>
              <a:t>* Creation of NEW age appropriate materials</a:t>
            </a:r>
          </a:p>
          <a:p>
            <a:r>
              <a:rPr lang="en-US" sz="2400">
                <a:solidFill>
                  <a:schemeClr val="tx1">
                    <a:lumMod val="95000"/>
                    <a:lumOff val="5000"/>
                  </a:schemeClr>
                </a:solidFill>
                <a:latin typeface="Calibri"/>
                <a:cs typeface="Goudy Old Style"/>
              </a:rPr>
              <a:t>* Personal connections</a:t>
            </a:r>
          </a:p>
          <a:p>
            <a:r>
              <a:rPr lang="en-US" sz="2400">
                <a:solidFill>
                  <a:schemeClr val="tx1">
                    <a:lumMod val="95000"/>
                    <a:lumOff val="5000"/>
                  </a:schemeClr>
                </a:solidFill>
                <a:latin typeface="Calibri"/>
                <a:cs typeface="Goudy Old Style"/>
              </a:rPr>
              <a:t>* Conversations with district stakeholders.</a:t>
            </a:r>
          </a:p>
          <a:p>
            <a:endParaRPr lang="en-US" sz="2400" i="1"/>
          </a:p>
        </p:txBody>
      </p:sp>
      <p:sp>
        <p:nvSpPr>
          <p:cNvPr id="2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28" name="Straight Connector 2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Tree>
    <p:extLst>
      <p:ext uri="{BB962C8B-B14F-4D97-AF65-F5344CB8AC3E}">
        <p14:creationId xmlns:p14="http://schemas.microsoft.com/office/powerpoint/2010/main" val="21857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20" name="Picture 19" descr="gea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10" y="2508674"/>
            <a:ext cx="2601266" cy="2601266"/>
          </a:xfrm>
          <a:prstGeom prst="rect">
            <a:avLst/>
          </a:prstGeom>
        </p:spPr>
      </p:pic>
      <p:sp>
        <p:nvSpPr>
          <p:cNvPr id="24" name="TextBox 23"/>
          <p:cNvSpPr txBox="1"/>
          <p:nvPr/>
        </p:nvSpPr>
        <p:spPr>
          <a:xfrm>
            <a:off x="2428057" y="2245527"/>
            <a:ext cx="8707930" cy="3268587"/>
          </a:xfrm>
          <a:prstGeom prst="rect">
            <a:avLst/>
          </a:prstGeom>
          <a:noFill/>
        </p:spPr>
        <p:txBody>
          <a:bodyPr wrap="square" rtlCol="0" anchor="t">
            <a:spAutoFit/>
          </a:bodyPr>
          <a:lstStyle/>
          <a:p>
            <a:pPr algn="ctr">
              <a:spcBef>
                <a:spcPct val="20000"/>
              </a:spcBef>
            </a:pPr>
            <a:r>
              <a:rPr lang="en-US" sz="4000" b="1">
                <a:solidFill>
                  <a:schemeClr val="accent2"/>
                </a:solidFill>
                <a:latin typeface="Calibri"/>
                <a:cs typeface="Calibri"/>
              </a:rPr>
              <a:t>CFWV CAEW 2013:</a:t>
            </a:r>
            <a:br>
              <a:rPr lang="en-US" sz="2800" b="1">
                <a:solidFill>
                  <a:schemeClr val="accent2"/>
                </a:solidFill>
                <a:latin typeface="Calibri"/>
                <a:cs typeface="Calibri"/>
              </a:rPr>
            </a:br>
            <a:r>
              <a:rPr lang="en-US" sz="2800" b="1">
                <a:solidFill>
                  <a:schemeClr val="tx1">
                    <a:lumMod val="50000"/>
                    <a:lumOff val="50000"/>
                  </a:schemeClr>
                </a:solidFill>
                <a:latin typeface="Calibri"/>
                <a:cs typeface="Calibri"/>
              </a:rPr>
              <a:t>PK, Elementary, Middle School, K-12</a:t>
            </a:r>
            <a:endParaRPr lang="en-US" sz="2800">
              <a:solidFill>
                <a:schemeClr val="tx1">
                  <a:lumMod val="50000"/>
                  <a:lumOff val="50000"/>
                </a:schemeClr>
              </a:solidFill>
              <a:ea typeface="+mn-lt"/>
              <a:cs typeface="+mn-lt"/>
            </a:endParaRPr>
          </a:p>
          <a:p>
            <a:pPr algn="ctr">
              <a:spcBef>
                <a:spcPct val="20000"/>
              </a:spcBef>
            </a:pPr>
            <a:endParaRPr lang="en-US" sz="2800">
              <a:ea typeface="+mn-lt"/>
              <a:cs typeface="+mn-lt"/>
            </a:endParaRPr>
          </a:p>
          <a:p>
            <a:pPr algn="ctr">
              <a:spcBef>
                <a:spcPct val="20000"/>
              </a:spcBef>
            </a:pPr>
            <a:r>
              <a:rPr lang="en-US" sz="4400" b="1">
                <a:solidFill>
                  <a:schemeClr val="accent2"/>
                </a:solidFill>
                <a:latin typeface="Calibri"/>
                <a:cs typeface="Calibri"/>
              </a:rPr>
              <a:t>33 schools participated</a:t>
            </a:r>
            <a:endParaRPr lang="en-US" sz="4400">
              <a:solidFill>
                <a:schemeClr val="accent2"/>
              </a:solidFill>
              <a:ea typeface="+mn-lt"/>
              <a:cs typeface="+mn-lt"/>
            </a:endParaRPr>
          </a:p>
          <a:p>
            <a:endParaRPr lang="en-US" sz="2800" b="1">
              <a:solidFill>
                <a:schemeClr val="accent2">
                  <a:lumMod val="75000"/>
                </a:schemeClr>
              </a:solidFill>
              <a:latin typeface="Calibri"/>
              <a:cs typeface="Goudy Old Style"/>
            </a:endParaRPr>
          </a:p>
          <a:p>
            <a:endParaRPr lang="en-US" sz="2400" i="1"/>
          </a:p>
        </p:txBody>
      </p:sp>
      <p:sp>
        <p:nvSpPr>
          <p:cNvPr id="2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28" name="Straight Connector 2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Tree>
    <p:extLst>
      <p:ext uri="{BB962C8B-B14F-4D97-AF65-F5344CB8AC3E}">
        <p14:creationId xmlns:p14="http://schemas.microsoft.com/office/powerpoint/2010/main" val="2342064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p:cNvSpPr txBox="1">
            <a:spLocks/>
          </p:cNvSpPr>
          <p:nvPr/>
        </p:nvSpPr>
        <p:spPr>
          <a:xfrm>
            <a:off x="1061700" y="2235312"/>
            <a:ext cx="12192000" cy="3701752"/>
          </a:xfrm>
          <a:prstGeom prst="rect">
            <a:avLst/>
          </a:prstGeom>
        </p:spPr>
        <p:txBody>
          <a:bodyPr vert="horz" lIns="91440" tIns="45720" rIns="91440" bIns="45720" rtlCol="0">
            <a:normAutofit/>
          </a:bodyPr>
          <a:lstStyle/>
          <a:p>
            <a:pPr lvl="0" algn="ctr">
              <a:spcBef>
                <a:spcPct val="20000"/>
              </a:spcBef>
              <a:defRPr/>
            </a:pPr>
            <a:r>
              <a:rPr lang="en-US" sz="4800" b="1">
                <a:solidFill>
                  <a:schemeClr val="bg1"/>
                </a:solidFill>
                <a:latin typeface="Calibri   "/>
                <a:cs typeface="Arial Narrow"/>
              </a:rPr>
              <a:t>Heading</a:t>
            </a:r>
            <a:br>
              <a:rPr lang="en-US" sz="4800" b="1">
                <a:solidFill>
                  <a:schemeClr val="bg1"/>
                </a:solidFill>
                <a:latin typeface="Calibri   "/>
                <a:cs typeface="Arial Narrow"/>
              </a:rPr>
            </a:br>
            <a:r>
              <a:rPr lang="en-US" sz="2800" i="1">
                <a:solidFill>
                  <a:schemeClr val="bg1"/>
                </a:solidFill>
                <a:latin typeface="Times New Roman" panose="02020603050405020304" pitchFamily="18" charset="0"/>
                <a:cs typeface="Times New Roman" panose="02020603050405020304" pitchFamily="18" charset="0"/>
              </a:rPr>
              <a:t>Subheading</a:t>
            </a:r>
            <a:endParaRPr kumimoji="0" lang="en-US" sz="140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u="none" strike="noStrike" kern="1200" cap="none" spc="0" normalizeH="0" baseline="0" noProof="0">
              <a:ln>
                <a:noFill/>
              </a:ln>
              <a:solidFill>
                <a:schemeClr val="bg1"/>
              </a:solidFill>
              <a:effectLst/>
              <a:uLnTx/>
              <a:uFillTx/>
              <a:latin typeface="Calibri   "/>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1" u="none" strike="noStrike" kern="1200" cap="none" spc="0" normalizeH="0" baseline="0" noProof="0">
              <a:ln>
                <a:noFill/>
              </a:ln>
              <a:solidFill>
                <a:schemeClr val="bg1"/>
              </a:solidFill>
              <a:effectLst/>
              <a:uLnTx/>
              <a:uFillTx/>
              <a:latin typeface="+mn-lt"/>
              <a:ea typeface="+mn-ea"/>
              <a:cs typeface="+mn-cs"/>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9" name="Picture 8"/>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36915" y="1244694"/>
            <a:ext cx="2721670" cy="2721670"/>
          </a:xfrm>
          <a:prstGeom prst="rect">
            <a:avLst/>
          </a:prstGeom>
        </p:spPr>
      </p:pic>
      <p:sp>
        <p:nvSpPr>
          <p:cNvPr id="1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18" name="Straight Connector 1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615" y="277856"/>
            <a:ext cx="11422107" cy="5203064"/>
          </a:xfrm>
          <a:prstGeom prst="rect">
            <a:avLst/>
          </a:prstGeom>
        </p:spPr>
      </p:pic>
      <p:sp>
        <p:nvSpPr>
          <p:cNvPr id="3" name="Rectangle 2">
            <a:extLst>
              <a:ext uri="{FF2B5EF4-FFF2-40B4-BE49-F238E27FC236}">
                <a16:creationId xmlns:a16="http://schemas.microsoft.com/office/drawing/2014/main" id="{E1184FB5-D6A5-42F1-AA4B-B7D1BBFFC3DC}"/>
              </a:ext>
            </a:extLst>
          </p:cNvPr>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549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5740400"/>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7F7F"/>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sp>
        <p:nvSpPr>
          <p:cNvPr id="1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18" name="Straight Connector 1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sp>
        <p:nvSpPr>
          <p:cNvPr id="12" name="Content Placeholder 1"/>
          <p:cNvSpPr txBox="1">
            <a:spLocks/>
          </p:cNvSpPr>
          <p:nvPr/>
        </p:nvSpPr>
        <p:spPr>
          <a:xfrm>
            <a:off x="0" y="2218491"/>
            <a:ext cx="12192000" cy="3701752"/>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u="none" strike="noStrike" kern="1200" cap="none" spc="0" normalizeH="0" baseline="0" noProof="0">
              <a:ln>
                <a:noFill/>
              </a:ln>
              <a:solidFill>
                <a:schemeClr val="bg1"/>
              </a:solidFill>
              <a:effectLst/>
              <a:uLnTx/>
              <a:uFillTx/>
              <a:latin typeface="Calibri   "/>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1" u="none" strike="noStrike" kern="1200" cap="none" spc="0" normalizeH="0" baseline="0" noProof="0">
              <a:ln>
                <a:noFill/>
              </a:ln>
              <a:solidFill>
                <a:schemeClr val="bg1"/>
              </a:solidFill>
              <a:effectLst/>
              <a:uLnTx/>
              <a:uFillTx/>
              <a:latin typeface="+mn-lt"/>
              <a:ea typeface="+mn-ea"/>
              <a:cs typeface="+mn-cs"/>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0000">
            <a:off x="8698330" y="385218"/>
            <a:ext cx="2849004" cy="344043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06257">
            <a:off x="542662" y="581736"/>
            <a:ext cx="3232471" cy="289277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75752">
            <a:off x="2649907" y="1423472"/>
            <a:ext cx="3128294" cy="34265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6896" y="247054"/>
            <a:ext cx="3031023" cy="3563028"/>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0000">
            <a:off x="493943" y="3454628"/>
            <a:ext cx="2955813" cy="1985644"/>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35407">
            <a:off x="8990161" y="3294669"/>
            <a:ext cx="2872141" cy="2041145"/>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00000">
            <a:off x="5468258" y="3007674"/>
            <a:ext cx="3190610" cy="2384538"/>
          </a:xfrm>
          <a:prstGeom prst="rect">
            <a:avLst/>
          </a:prstGeom>
        </p:spPr>
      </p:pic>
    </p:spTree>
    <p:extLst>
      <p:ext uri="{BB962C8B-B14F-4D97-AF65-F5344CB8AC3E}">
        <p14:creationId xmlns:p14="http://schemas.microsoft.com/office/powerpoint/2010/main" val="2693254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09509"/>
            <a:ext cx="12192000" cy="57404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478A6"/>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sp>
        <p:nvSpPr>
          <p:cNvPr id="1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18" name="Straight Connector 1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sp>
        <p:nvSpPr>
          <p:cNvPr id="2" name="Rectangle 1">
            <a:extLst>
              <a:ext uri="{FF2B5EF4-FFF2-40B4-BE49-F238E27FC236}">
                <a16:creationId xmlns:a16="http://schemas.microsoft.com/office/drawing/2014/main" id="{14D04097-DFE4-4C0E-9B47-AB8CCE3E64D6}"/>
              </a:ext>
            </a:extLst>
          </p:cNvPr>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0E499141-D29E-4F4F-9909-2D5EE48A6162}"/>
              </a:ext>
            </a:extLst>
          </p:cNvPr>
          <p:cNvPicPr>
            <a:picLocks noChangeAspect="1"/>
          </p:cNvPicPr>
          <p:nvPr/>
        </p:nvPicPr>
        <p:blipFill>
          <a:blip r:embed="rId7"/>
          <a:stretch>
            <a:fillRect/>
          </a:stretch>
        </p:blipFill>
        <p:spPr>
          <a:xfrm>
            <a:off x="450056" y="255230"/>
            <a:ext cx="3850482" cy="4900931"/>
          </a:xfrm>
          <a:prstGeom prst="rect">
            <a:avLst/>
          </a:prstGeom>
          <a:ln>
            <a:solidFill>
              <a:schemeClr val="bg1">
                <a:lumMod val="65000"/>
              </a:schemeClr>
            </a:solidFill>
          </a:ln>
        </p:spPr>
      </p:pic>
      <p:pic>
        <p:nvPicPr>
          <p:cNvPr id="13" name="Picture 19" descr="A screenshot of a cell phone&#10;&#10;Description generated with very high confidence">
            <a:extLst>
              <a:ext uri="{FF2B5EF4-FFF2-40B4-BE49-F238E27FC236}">
                <a16:creationId xmlns:a16="http://schemas.microsoft.com/office/drawing/2014/main" id="{E8FF7C3B-9805-41A8-8BE7-4D8E4FD21C43}"/>
              </a:ext>
            </a:extLst>
          </p:cNvPr>
          <p:cNvPicPr>
            <a:picLocks noChangeAspect="1"/>
          </p:cNvPicPr>
          <p:nvPr/>
        </p:nvPicPr>
        <p:blipFill>
          <a:blip r:embed="rId8"/>
          <a:stretch>
            <a:fillRect/>
          </a:stretch>
        </p:blipFill>
        <p:spPr>
          <a:xfrm>
            <a:off x="8528447" y="541808"/>
            <a:ext cx="3237309" cy="3809852"/>
          </a:xfrm>
          <a:prstGeom prst="rect">
            <a:avLst/>
          </a:prstGeom>
          <a:ln>
            <a:solidFill>
              <a:schemeClr val="bg1">
                <a:lumMod val="65000"/>
              </a:schemeClr>
            </a:solidFill>
          </a:ln>
        </p:spPr>
      </p:pic>
      <p:pic>
        <p:nvPicPr>
          <p:cNvPr id="21" name="Picture 21" descr="A screenshot of a cell phone screen with text&#10;&#10;Description generated with very high confidence">
            <a:extLst>
              <a:ext uri="{FF2B5EF4-FFF2-40B4-BE49-F238E27FC236}">
                <a16:creationId xmlns:a16="http://schemas.microsoft.com/office/drawing/2014/main" id="{6DC5389E-DCC2-490A-AAC4-097B21D2DC29}"/>
              </a:ext>
            </a:extLst>
          </p:cNvPr>
          <p:cNvPicPr>
            <a:picLocks noChangeAspect="1"/>
          </p:cNvPicPr>
          <p:nvPr/>
        </p:nvPicPr>
        <p:blipFill>
          <a:blip r:embed="rId9"/>
          <a:stretch>
            <a:fillRect/>
          </a:stretch>
        </p:blipFill>
        <p:spPr>
          <a:xfrm>
            <a:off x="4641056" y="219450"/>
            <a:ext cx="3362324" cy="4311695"/>
          </a:xfrm>
          <a:prstGeom prst="rect">
            <a:avLst/>
          </a:prstGeom>
          <a:ln>
            <a:solidFill>
              <a:schemeClr val="bg1">
                <a:lumMod val="65000"/>
              </a:schemeClr>
            </a:solidFill>
          </a:ln>
        </p:spPr>
      </p:pic>
      <p:pic>
        <p:nvPicPr>
          <p:cNvPr id="10" name="Picture 11" descr="A close up of a logo&#10;&#10;Description generated with very high confidence">
            <a:extLst>
              <a:ext uri="{FF2B5EF4-FFF2-40B4-BE49-F238E27FC236}">
                <a16:creationId xmlns:a16="http://schemas.microsoft.com/office/drawing/2014/main" id="{3813EC83-4A67-4B47-BBF3-6DBDFDC257AE}"/>
              </a:ext>
            </a:extLst>
          </p:cNvPr>
          <p:cNvPicPr>
            <a:picLocks noChangeAspect="1"/>
          </p:cNvPicPr>
          <p:nvPr/>
        </p:nvPicPr>
        <p:blipFill>
          <a:blip r:embed="rId10"/>
          <a:stretch>
            <a:fillRect/>
          </a:stretch>
        </p:blipFill>
        <p:spPr>
          <a:xfrm>
            <a:off x="5534025" y="2263571"/>
            <a:ext cx="2743200" cy="3188108"/>
          </a:xfrm>
          <a:prstGeom prst="rect">
            <a:avLst/>
          </a:prstGeom>
          <a:ln>
            <a:solidFill>
              <a:schemeClr val="bg1">
                <a:lumMod val="65000"/>
              </a:schemeClr>
            </a:solidFill>
          </a:ln>
        </p:spPr>
      </p:pic>
      <p:pic>
        <p:nvPicPr>
          <p:cNvPr id="23" name="Picture 23">
            <a:extLst>
              <a:ext uri="{FF2B5EF4-FFF2-40B4-BE49-F238E27FC236}">
                <a16:creationId xmlns:a16="http://schemas.microsoft.com/office/drawing/2014/main" id="{A11E8859-EFCE-48B9-8682-CAFC28BA9C8C}"/>
              </a:ext>
            </a:extLst>
          </p:cNvPr>
          <p:cNvPicPr>
            <a:picLocks noChangeAspect="1"/>
          </p:cNvPicPr>
          <p:nvPr/>
        </p:nvPicPr>
        <p:blipFill>
          <a:blip r:embed="rId11"/>
          <a:stretch>
            <a:fillRect/>
          </a:stretch>
        </p:blipFill>
        <p:spPr>
          <a:xfrm>
            <a:off x="9320211" y="2067223"/>
            <a:ext cx="2528888" cy="3223617"/>
          </a:xfrm>
          <a:prstGeom prst="rect">
            <a:avLst/>
          </a:prstGeom>
          <a:ln>
            <a:solidFill>
              <a:schemeClr val="bg1">
                <a:lumMod val="65000"/>
              </a:schemeClr>
            </a:solidFill>
          </a:ln>
        </p:spPr>
      </p:pic>
    </p:spTree>
    <p:extLst>
      <p:ext uri="{BB962C8B-B14F-4D97-AF65-F5344CB8AC3E}">
        <p14:creationId xmlns:p14="http://schemas.microsoft.com/office/powerpoint/2010/main" val="5565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1C313-5E5F-4DAC-BE8D-D840782525B0}"/>
              </a:ext>
            </a:extLst>
          </p:cNvPr>
          <p:cNvSpPr>
            <a:spLocks noGrp="1"/>
          </p:cNvSpPr>
          <p:nvPr>
            <p:ph idx="1"/>
          </p:nvPr>
        </p:nvSpPr>
        <p:spPr>
          <a:xfrm>
            <a:off x="1981200" y="685801"/>
            <a:ext cx="8229600" cy="4165599"/>
          </a:xfrm>
        </p:spPr>
        <p:txBody>
          <a:bodyPr>
            <a:normAutofit/>
          </a:bodyPr>
          <a:lstStyle/>
          <a:p>
            <a:pPr marL="0" indent="0" algn="ctr">
              <a:buNone/>
            </a:pPr>
            <a:r>
              <a:rPr lang="en-US" sz="11500" dirty="0"/>
              <a:t>Why expand?</a:t>
            </a:r>
          </a:p>
        </p:txBody>
      </p:sp>
      <p:pic>
        <p:nvPicPr>
          <p:cNvPr id="4" name="Picture 3">
            <a:extLst>
              <a:ext uri="{FF2B5EF4-FFF2-40B4-BE49-F238E27FC236}">
                <a16:creationId xmlns:a16="http://schemas.microsoft.com/office/drawing/2014/main" id="{9F8316FD-F775-5C4C-9885-43F8085DC46A}"/>
              </a:ext>
            </a:extLst>
          </p:cNvPr>
          <p:cNvPicPr>
            <a:picLocks noChangeAspect="1"/>
          </p:cNvPicPr>
          <p:nvPr/>
        </p:nvPicPr>
        <p:blipFill>
          <a:blip r:embed="rId2"/>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BB83E5D-6C00-B344-8F8A-B6A4687BF424}"/>
                  </a:ext>
                </a:extLst>
              </p14:cNvPr>
              <p14:cNvContentPartPr/>
              <p14:nvPr/>
            </p14:nvContentPartPr>
            <p14:xfrm>
              <a:off x="11283052" y="6421050"/>
              <a:ext cx="46080" cy="19440"/>
            </p14:xfrm>
          </p:contentPart>
        </mc:Choice>
        <mc:Fallback xmlns="">
          <p:pic>
            <p:nvPicPr>
              <p:cNvPr id="6" name="Ink 5">
                <a:extLst>
                  <a:ext uri="{FF2B5EF4-FFF2-40B4-BE49-F238E27FC236}">
                    <a16:creationId xmlns:a16="http://schemas.microsoft.com/office/drawing/2014/main" id="{EBB83E5D-6C00-B344-8F8A-B6A4687BF424}"/>
                  </a:ext>
                </a:extLst>
              </p:cNvPr>
              <p:cNvPicPr/>
              <p:nvPr/>
            </p:nvPicPr>
            <p:blipFill>
              <a:blip r:embed="rId4"/>
              <a:stretch>
                <a:fillRect/>
              </a:stretch>
            </p:blipFill>
            <p:spPr>
              <a:xfrm>
                <a:off x="11219919" y="6358050"/>
                <a:ext cx="172709" cy="145080"/>
              </a:xfrm>
              <a:prstGeom prst="rect">
                <a:avLst/>
              </a:prstGeom>
            </p:spPr>
          </p:pic>
        </mc:Fallback>
      </mc:AlternateContent>
    </p:spTree>
    <p:extLst>
      <p:ext uri="{BB962C8B-B14F-4D97-AF65-F5344CB8AC3E}">
        <p14:creationId xmlns:p14="http://schemas.microsoft.com/office/powerpoint/2010/main" val="3848705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20" name="Picture 19" descr="gea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10" y="2508674"/>
            <a:ext cx="2601266" cy="2601266"/>
          </a:xfrm>
          <a:prstGeom prst="rect">
            <a:avLst/>
          </a:prstGeom>
        </p:spPr>
      </p:pic>
      <p:sp>
        <p:nvSpPr>
          <p:cNvPr id="24" name="TextBox 23"/>
          <p:cNvSpPr txBox="1"/>
          <p:nvPr/>
        </p:nvSpPr>
        <p:spPr>
          <a:xfrm>
            <a:off x="3159858" y="2396423"/>
            <a:ext cx="8391906" cy="3693319"/>
          </a:xfrm>
          <a:prstGeom prst="rect">
            <a:avLst/>
          </a:prstGeom>
          <a:noFill/>
        </p:spPr>
        <p:txBody>
          <a:bodyPr wrap="square" rtlCol="0" anchor="t">
            <a:spAutoFit/>
          </a:bodyPr>
          <a:lstStyle/>
          <a:p>
            <a:r>
              <a:rPr lang="en-US" sz="2800" b="1" dirty="0">
                <a:solidFill>
                  <a:schemeClr val="accent2">
                    <a:lumMod val="75000"/>
                  </a:schemeClr>
                </a:solidFill>
                <a:latin typeface="Calibri"/>
                <a:cs typeface="Goudy Old Style"/>
              </a:rPr>
              <a:t>What is next for CFWV’s College Application &amp; Exploration Week?</a:t>
            </a:r>
          </a:p>
          <a:p>
            <a:r>
              <a:rPr lang="en-US" dirty="0">
                <a:solidFill>
                  <a:schemeClr val="tx1">
                    <a:lumMod val="95000"/>
                    <a:lumOff val="5000"/>
                  </a:schemeClr>
                </a:solidFill>
                <a:latin typeface="Calibri"/>
                <a:cs typeface="Goudy Old Style"/>
              </a:rPr>
              <a:t>Focus Shift: With the onset of the consolidation of schools and a decline in student population, WVHEPC is moving our focus to the % of participating public schools and students rather than the total number # of schools and students participating. In addition, we are continuing to increase our goals and expectations of adding more </a:t>
            </a:r>
          </a:p>
          <a:p>
            <a:r>
              <a:rPr lang="en-US" dirty="0">
                <a:solidFill>
                  <a:schemeClr val="tx1">
                    <a:lumMod val="95000"/>
                    <a:lumOff val="5000"/>
                  </a:schemeClr>
                </a:solidFill>
                <a:latin typeface="Calibri"/>
                <a:cs typeface="Goudy Old Style"/>
              </a:rPr>
              <a:t>early grades, home schooling groups, Adult Learners, libraries, youth organization groups, and working even more closely with our college partners to increase our number of applications submitted during the College Application &amp; Exploration Week. </a:t>
            </a:r>
            <a:endParaRPr lang="en-US" dirty="0">
              <a:solidFill>
                <a:schemeClr val="tx1">
                  <a:lumMod val="95000"/>
                  <a:lumOff val="5000"/>
                </a:schemeClr>
              </a:solidFill>
            </a:endParaRPr>
          </a:p>
          <a:p>
            <a:endParaRPr lang="en-US" sz="2800">
              <a:solidFill>
                <a:schemeClr val="tx1">
                  <a:lumMod val="95000"/>
                  <a:lumOff val="5000"/>
                </a:schemeClr>
              </a:solidFill>
              <a:latin typeface="+mj-lt"/>
              <a:cs typeface="Goudy Old Style"/>
            </a:endParaRPr>
          </a:p>
          <a:p>
            <a:endParaRPr lang="en-US" sz="2400" i="1"/>
          </a:p>
        </p:txBody>
      </p:sp>
      <p:sp>
        <p:nvSpPr>
          <p:cNvPr id="27"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cxnSp>
        <p:nvCxnSpPr>
          <p:cNvPr id="28" name="Straight Connector 27"/>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Tree>
    <p:extLst>
      <p:ext uri="{BB962C8B-B14F-4D97-AF65-F5344CB8AC3E}">
        <p14:creationId xmlns:p14="http://schemas.microsoft.com/office/powerpoint/2010/main" val="2701837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cxnSp>
        <p:nvCxnSpPr>
          <p:cNvPr id="11" name="Straight Connector 10"/>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pic>
        <p:nvPicPr>
          <p:cNvPr id="24" name="Picture 4" descr="Image result for question icon"/>
          <p:cNvPicPr>
            <a:picLocks noChangeAspect="1" noChangeArrowheads="1"/>
          </p:cNvPicPr>
          <p:nvPr/>
        </p:nvPicPr>
        <p:blipFill>
          <a:blip r:embed="rId6">
            <a:duotone>
              <a:prstClr val="black"/>
              <a:schemeClr val="tx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4350331" y="2533152"/>
            <a:ext cx="3538800" cy="24520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Tree>
    <p:extLst>
      <p:ext uri="{BB962C8B-B14F-4D97-AF65-F5344CB8AC3E}">
        <p14:creationId xmlns:p14="http://schemas.microsoft.com/office/powerpoint/2010/main" val="810451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741" y="5685562"/>
            <a:ext cx="12191980"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52538" y="6141135"/>
            <a:ext cx="6096001" cy="646331"/>
          </a:xfrm>
          <a:prstGeom prst="rect">
            <a:avLst/>
          </a:prstGeom>
        </p:spPr>
        <p:txBody>
          <a:bodyPr>
            <a:spAutoFit/>
          </a:bodyPr>
          <a:lstStyle/>
          <a:p>
            <a:endParaRPr lang="en-US">
              <a:solidFill>
                <a:schemeClr val="tx2"/>
              </a:solidFill>
            </a:endParaRPr>
          </a:p>
          <a:p>
            <a:endParaRPr lang="en-US">
              <a:solidFill>
                <a:schemeClr val="tx2"/>
              </a:solidFill>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5243" y="6031199"/>
            <a:ext cx="974584" cy="46281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952" y="5992542"/>
            <a:ext cx="538335" cy="54013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6181" b="2166"/>
          <a:stretch/>
        </p:blipFill>
        <p:spPr>
          <a:xfrm>
            <a:off x="889413" y="5920243"/>
            <a:ext cx="1045830" cy="684727"/>
          </a:xfrm>
          <a:prstGeom prst="rect">
            <a:avLst/>
          </a:prstGeom>
        </p:spPr>
      </p:pic>
      <p:sp>
        <p:nvSpPr>
          <p:cNvPr id="20" name="Text Placeholder 1">
            <a:extLst>
              <a:ext uri="{FF2B5EF4-FFF2-40B4-BE49-F238E27FC236}">
                <a16:creationId xmlns:a16="http://schemas.microsoft.com/office/drawing/2014/main" id="{3CC09759-3015-4A3E-A147-84F6246CE6CD}"/>
              </a:ext>
            </a:extLst>
          </p:cNvPr>
          <p:cNvSpPr txBox="1">
            <a:spLocks/>
          </p:cNvSpPr>
          <p:nvPr/>
        </p:nvSpPr>
        <p:spPr>
          <a:xfrm>
            <a:off x="2641396" y="2307429"/>
            <a:ext cx="9550604" cy="3002323"/>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500" b="1" dirty="0"/>
          </a:p>
          <a:p>
            <a:pPr algn="l"/>
            <a:r>
              <a:rPr lang="en-US" sz="4000" b="1" dirty="0"/>
              <a:t>Heather McChesney	</a:t>
            </a:r>
            <a:br>
              <a:rPr lang="en-US" sz="4000" b="1" dirty="0"/>
            </a:br>
            <a:r>
              <a:rPr lang="en-US" sz="2600" dirty="0"/>
              <a:t>Coordinator of Curriculum and Professional Development</a:t>
            </a:r>
            <a:br>
              <a:rPr lang="en-US" sz="2000" dirty="0"/>
            </a:br>
            <a:r>
              <a:rPr lang="en-US" sz="2000" dirty="0"/>
              <a:t>WV Higher Education Policy Commission | WV Community and Technical College System</a:t>
            </a:r>
            <a:br>
              <a:rPr lang="en-US" sz="2000" dirty="0"/>
            </a:br>
            <a:r>
              <a:rPr lang="en-US" sz="2000" dirty="0"/>
              <a:t>Website: </a:t>
            </a:r>
            <a:r>
              <a:rPr lang="en-US" sz="2000" dirty="0" err="1"/>
              <a:t>CFWV.com</a:t>
            </a:r>
            <a:br>
              <a:rPr lang="en-US" sz="2000" dirty="0"/>
            </a:br>
            <a:r>
              <a:rPr lang="en-US" sz="2000" dirty="0"/>
              <a:t>Email: </a:t>
            </a:r>
            <a:r>
              <a:rPr lang="en-US" sz="2000" dirty="0" err="1"/>
              <a:t>Heather.McCheshney@wvhepc.edu</a:t>
            </a:r>
            <a:br>
              <a:rPr lang="en-US" sz="2000" dirty="0"/>
            </a:br>
            <a:r>
              <a:rPr lang="en-US" sz="2000" dirty="0"/>
              <a:t>Phone: 304.558.0655		</a:t>
            </a:r>
          </a:p>
          <a:p>
            <a:pPr algn="l"/>
            <a:endParaRPr lang="en-US" sz="2000"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167" y="3046463"/>
            <a:ext cx="1524255" cy="1524255"/>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991" y="5992542"/>
            <a:ext cx="2033788" cy="635057"/>
          </a:xfrm>
          <a:prstGeom prst="rect">
            <a:avLst/>
          </a:prstGeom>
        </p:spPr>
      </p:pic>
      <p:cxnSp>
        <p:nvCxnSpPr>
          <p:cNvPr id="27" name="Straight Connector 26"/>
          <p:cNvCxnSpPr/>
          <p:nvPr/>
        </p:nvCxnSpPr>
        <p:spPr>
          <a:xfrm>
            <a:off x="9898855" y="5940217"/>
            <a:ext cx="0" cy="731520"/>
          </a:xfrm>
          <a:prstGeom prst="line">
            <a:avLst/>
          </a:prstGeom>
          <a:ln w="285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646761B0-F3AA-4271-9750-668E635BADDE}"/>
              </a:ext>
            </a:extLst>
          </p:cNvPr>
          <p:cNvSpPr txBox="1">
            <a:spLocks/>
          </p:cNvSpPr>
          <p:nvPr/>
        </p:nvSpPr>
        <p:spPr>
          <a:xfrm>
            <a:off x="3501547" y="5992542"/>
            <a:ext cx="6288173" cy="7397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solidFill>
                  <a:schemeClr val="tx1">
                    <a:lumMod val="75000"/>
                    <a:lumOff val="25000"/>
                  </a:schemeClr>
                </a:solidFill>
                <a:latin typeface="+mj-lt"/>
              </a:rPr>
              <a:t>EXPANDING YOUR REACH TO NEW AUDIENCES</a:t>
            </a:r>
            <a:br>
              <a:rPr lang="en-US" sz="1800" b="1">
                <a:solidFill>
                  <a:schemeClr val="tx1">
                    <a:lumMod val="75000"/>
                    <a:lumOff val="25000"/>
                  </a:schemeClr>
                </a:solidFill>
                <a:latin typeface="+mj-lt"/>
              </a:rPr>
            </a:br>
            <a:r>
              <a:rPr lang="en-US" sz="1800">
                <a:solidFill>
                  <a:schemeClr val="tx1">
                    <a:lumMod val="75000"/>
                    <a:lumOff val="25000"/>
                  </a:schemeClr>
                </a:solidFill>
                <a:latin typeface="+mj-lt"/>
              </a:rPr>
              <a:t>American College Application Campaign</a:t>
            </a:r>
          </a:p>
        </p:txBody>
      </p:sp>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9581"/>
          <a:stretch/>
        </p:blipFill>
        <p:spPr>
          <a:xfrm>
            <a:off x="0" y="0"/>
            <a:ext cx="12192000" cy="2086146"/>
          </a:xfrm>
          <a:prstGeom prst="rect">
            <a:avLst/>
          </a:prstGeom>
        </p:spPr>
      </p:pic>
    </p:spTree>
    <p:extLst>
      <p:ext uri="{BB962C8B-B14F-4D97-AF65-F5344CB8AC3E}">
        <p14:creationId xmlns:p14="http://schemas.microsoft.com/office/powerpoint/2010/main" val="144790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Growing School Participation</a:t>
            </a:r>
          </a:p>
        </p:txBody>
      </p:sp>
      <p:sp>
        <p:nvSpPr>
          <p:cNvPr id="3" name="Content Placeholder 2"/>
          <p:cNvSpPr>
            <a:spLocks noGrp="1"/>
          </p:cNvSpPr>
          <p:nvPr>
            <p:ph idx="1"/>
          </p:nvPr>
        </p:nvSpPr>
        <p:spPr/>
        <p:txBody>
          <a:bodyPr>
            <a:normAutofit/>
          </a:bodyPr>
          <a:lstStyle/>
          <a:p>
            <a:r>
              <a:rPr lang="en-US" dirty="0"/>
              <a:t>In our first year of expansion, school participation in Path to College Events grew by </a:t>
            </a:r>
            <a:r>
              <a:rPr lang="en-US" b="1" u="sng" dirty="0"/>
              <a:t>over 100%!</a:t>
            </a:r>
          </a:p>
          <a:p>
            <a:r>
              <a:rPr lang="en-US" dirty="0"/>
              <a:t>For 2017–2018, </a:t>
            </a:r>
            <a:r>
              <a:rPr lang="en-US" b="1" dirty="0"/>
              <a:t>703 schools </a:t>
            </a:r>
            <a:r>
              <a:rPr lang="en-US" dirty="0"/>
              <a:t>and </a:t>
            </a:r>
            <a:r>
              <a:rPr lang="en-US" b="1" dirty="0"/>
              <a:t>13 community organizations </a:t>
            </a:r>
            <a:r>
              <a:rPr lang="en-US" dirty="0"/>
              <a:t>registered</a:t>
            </a:r>
          </a:p>
          <a:p>
            <a:pPr lvl="1">
              <a:buFontTx/>
              <a:buChar char="-"/>
            </a:pPr>
            <a:r>
              <a:rPr lang="en-US" sz="2800" dirty="0"/>
              <a:t>314 High Schools</a:t>
            </a:r>
          </a:p>
          <a:p>
            <a:pPr lvl="1">
              <a:buFontTx/>
              <a:buChar char="-"/>
            </a:pPr>
            <a:r>
              <a:rPr lang="en-US" sz="2800" dirty="0"/>
              <a:t>333 Elementary and Middle Schools</a:t>
            </a:r>
          </a:p>
          <a:p>
            <a:pPr lvl="1">
              <a:buFontTx/>
              <a:buChar char="-"/>
            </a:pPr>
            <a:r>
              <a:rPr lang="en-US" sz="2800" dirty="0"/>
              <a:t>38 K12 schools</a:t>
            </a:r>
          </a:p>
          <a:p>
            <a:pPr lvl="1">
              <a:buFontTx/>
              <a:buChar char="-"/>
            </a:pPr>
            <a:r>
              <a:rPr lang="en-US" sz="2800" dirty="0"/>
              <a:t>18  Middle/High Schools</a:t>
            </a:r>
          </a:p>
          <a:p>
            <a:r>
              <a:rPr lang="en-US" dirty="0"/>
              <a:t>For 2019–2020, </a:t>
            </a:r>
            <a:r>
              <a:rPr lang="en-US" b="1" dirty="0"/>
              <a:t>947 schools </a:t>
            </a:r>
            <a:r>
              <a:rPr lang="en-US" dirty="0"/>
              <a:t>and </a:t>
            </a:r>
            <a:r>
              <a:rPr lang="en-US" b="1" dirty="0"/>
              <a:t>5 community organizations </a:t>
            </a:r>
            <a:r>
              <a:rPr lang="en-US" dirty="0"/>
              <a:t>registered</a:t>
            </a:r>
          </a:p>
          <a:p>
            <a:endParaRPr lang="en-US" sz="2200" dirty="0"/>
          </a:p>
        </p:txBody>
      </p:sp>
      <p:pic>
        <p:nvPicPr>
          <p:cNvPr id="4" name="Picture 3">
            <a:extLst>
              <a:ext uri="{FF2B5EF4-FFF2-40B4-BE49-F238E27FC236}">
                <a16:creationId xmlns:a16="http://schemas.microsoft.com/office/drawing/2014/main" id="{C2915BEB-A9E0-DF42-BC02-3660550B2EE7}"/>
              </a:ext>
            </a:extLst>
          </p:cNvPr>
          <p:cNvPicPr>
            <a:picLocks noChangeAspect="1"/>
          </p:cNvPicPr>
          <p:nvPr/>
        </p:nvPicPr>
        <p:blipFill>
          <a:blip r:embed="rId2"/>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7A1C401-DA95-8A4B-B018-21CC48F20E43}"/>
                  </a:ext>
                </a:extLst>
              </p14:cNvPr>
              <p14:cNvContentPartPr/>
              <p14:nvPr/>
            </p14:nvContentPartPr>
            <p14:xfrm>
              <a:off x="11258572" y="6435090"/>
              <a:ext cx="360" cy="360"/>
            </p14:xfrm>
          </p:contentPart>
        </mc:Choice>
        <mc:Fallback xmlns="">
          <p:pic>
            <p:nvPicPr>
              <p:cNvPr id="5" name="Ink 4">
                <a:extLst>
                  <a:ext uri="{FF2B5EF4-FFF2-40B4-BE49-F238E27FC236}">
                    <a16:creationId xmlns:a16="http://schemas.microsoft.com/office/drawing/2014/main" id="{47A1C401-DA95-8A4B-B018-21CC48F20E43}"/>
                  </a:ext>
                </a:extLst>
              </p:cNvPr>
              <p:cNvPicPr/>
              <p:nvPr/>
            </p:nvPicPr>
            <p:blipFill>
              <a:blip r:embed="rId4"/>
              <a:stretch>
                <a:fillRect/>
              </a:stretch>
            </p:blipFill>
            <p:spPr>
              <a:xfrm>
                <a:off x="11195572" y="6372090"/>
                <a:ext cx="126000" cy="126000"/>
              </a:xfrm>
              <a:prstGeom prst="rect">
                <a:avLst/>
              </a:prstGeom>
            </p:spPr>
          </p:pic>
        </mc:Fallback>
      </mc:AlternateContent>
    </p:spTree>
    <p:extLst>
      <p:ext uri="{BB962C8B-B14F-4D97-AF65-F5344CB8AC3E}">
        <p14:creationId xmlns:p14="http://schemas.microsoft.com/office/powerpoint/2010/main" val="46805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458200" cy="1143000"/>
          </a:xfrm>
        </p:spPr>
        <p:txBody>
          <a:bodyPr>
            <a:noAutofit/>
          </a:bodyPr>
          <a:lstStyle/>
          <a:p>
            <a:r>
              <a:rPr lang="en-US" sz="4000" dirty="0"/>
              <a:t>Tips for Increasing Participation</a:t>
            </a:r>
          </a:p>
        </p:txBody>
      </p:sp>
      <p:sp>
        <p:nvSpPr>
          <p:cNvPr id="5" name="Content Placeholder 2"/>
          <p:cNvSpPr txBox="1">
            <a:spLocks/>
          </p:cNvSpPr>
          <p:nvPr/>
        </p:nvSpPr>
        <p:spPr>
          <a:xfrm>
            <a:off x="1981200" y="1371601"/>
            <a:ext cx="8229600" cy="44958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000" b="1" dirty="0">
                <a:solidFill>
                  <a:srgbClr val="FF0000"/>
                </a:solidFill>
              </a:rPr>
              <a:t>1) </a:t>
            </a:r>
            <a:r>
              <a:rPr lang="en-US" sz="2800" b="1" dirty="0"/>
              <a:t>Path to College School Designation     </a:t>
            </a:r>
            <a:endParaRPr lang="en-US" sz="2800" dirty="0"/>
          </a:p>
          <a:p>
            <a:pPr lvl="1">
              <a:buFont typeface="Arial" panose="020B0604020202020204" pitchFamily="34" charset="0"/>
              <a:buChar char="•"/>
            </a:pPr>
            <a:r>
              <a:rPr lang="en-US" sz="2800" dirty="0"/>
              <a:t>Register for Path to College events by Sept. deadline</a:t>
            </a:r>
          </a:p>
          <a:p>
            <a:pPr lvl="1">
              <a:buFont typeface="Arial" panose="020B0604020202020204" pitchFamily="34" charset="0"/>
              <a:buChar char="•"/>
            </a:pPr>
            <a:r>
              <a:rPr lang="en-US" sz="2800" dirty="0"/>
              <a:t>Host </a:t>
            </a:r>
            <a:r>
              <a:rPr lang="en-US" sz="2800" b="1" u="sng" dirty="0"/>
              <a:t>all 4 </a:t>
            </a:r>
            <a:r>
              <a:rPr lang="en-US" sz="2800" dirty="0"/>
              <a:t>Path to College events</a:t>
            </a:r>
          </a:p>
          <a:p>
            <a:pPr lvl="1">
              <a:buFont typeface="Arial" panose="020B0604020202020204" pitchFamily="34" charset="0"/>
              <a:buChar char="•"/>
            </a:pPr>
            <a:r>
              <a:rPr lang="en-US" sz="2800" dirty="0"/>
              <a:t>Complete post-event survey for each event</a:t>
            </a:r>
            <a:r>
              <a:rPr lang="en-US" dirty="0"/>
              <a:t>	</a:t>
            </a:r>
          </a:p>
          <a:p>
            <a:pPr marL="0" indent="0">
              <a:buNone/>
            </a:pPr>
            <a:endParaRPr lang="en-US" dirty="0"/>
          </a:p>
        </p:txBody>
      </p:sp>
      <p:pic>
        <p:nvPicPr>
          <p:cNvPr id="4" name="Picture 3">
            <a:extLst>
              <a:ext uri="{FF2B5EF4-FFF2-40B4-BE49-F238E27FC236}">
                <a16:creationId xmlns:a16="http://schemas.microsoft.com/office/drawing/2014/main" id="{BE0CDEEB-C308-2A44-99C5-6097DEA191B1}"/>
              </a:ext>
            </a:extLst>
          </p:cNvPr>
          <p:cNvPicPr>
            <a:picLocks noChangeAspect="1"/>
          </p:cNvPicPr>
          <p:nvPr/>
        </p:nvPicPr>
        <p:blipFill>
          <a:blip r:embed="rId3"/>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7553CC-B572-B347-9E01-7399D1B14BAB}"/>
                  </a:ext>
                </a:extLst>
              </p14:cNvPr>
              <p14:cNvContentPartPr/>
              <p14:nvPr/>
            </p14:nvContentPartPr>
            <p14:xfrm>
              <a:off x="11260732" y="6424650"/>
              <a:ext cx="360" cy="360"/>
            </p14:xfrm>
          </p:contentPart>
        </mc:Choice>
        <mc:Fallback xmlns="">
          <p:pic>
            <p:nvPicPr>
              <p:cNvPr id="3" name="Ink 2">
                <a:extLst>
                  <a:ext uri="{FF2B5EF4-FFF2-40B4-BE49-F238E27FC236}">
                    <a16:creationId xmlns:a16="http://schemas.microsoft.com/office/drawing/2014/main" id="{4E7553CC-B572-B347-9E01-7399D1B14BAB}"/>
                  </a:ext>
                </a:extLst>
              </p:cNvPr>
              <p:cNvPicPr/>
              <p:nvPr/>
            </p:nvPicPr>
            <p:blipFill>
              <a:blip r:embed="rId5"/>
              <a:stretch>
                <a:fillRect/>
              </a:stretch>
            </p:blipFill>
            <p:spPr>
              <a:xfrm>
                <a:off x="11197732" y="6361650"/>
                <a:ext cx="126000" cy="126000"/>
              </a:xfrm>
              <a:prstGeom prst="rect">
                <a:avLst/>
              </a:prstGeom>
            </p:spPr>
          </p:pic>
        </mc:Fallback>
      </mc:AlternateContent>
    </p:spTree>
    <p:extLst>
      <p:ext uri="{BB962C8B-B14F-4D97-AF65-F5344CB8AC3E}">
        <p14:creationId xmlns:p14="http://schemas.microsoft.com/office/powerpoint/2010/main" val="20490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458200" cy="1143000"/>
          </a:xfrm>
        </p:spPr>
        <p:txBody>
          <a:bodyPr>
            <a:noAutofit/>
          </a:bodyPr>
          <a:lstStyle/>
          <a:p>
            <a:r>
              <a:rPr lang="en-US" sz="4000" dirty="0"/>
              <a:t>Tips for Increasing Participation</a:t>
            </a:r>
          </a:p>
        </p:txBody>
      </p:sp>
      <p:sp>
        <p:nvSpPr>
          <p:cNvPr id="5" name="Content Placeholder 2"/>
          <p:cNvSpPr txBox="1">
            <a:spLocks/>
          </p:cNvSpPr>
          <p:nvPr/>
        </p:nvSpPr>
        <p:spPr>
          <a:xfrm>
            <a:off x="1981200" y="1371602"/>
            <a:ext cx="8229600" cy="259079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000" b="1" dirty="0">
                <a:solidFill>
                  <a:srgbClr val="FF0000"/>
                </a:solidFill>
              </a:rPr>
              <a:t>2) </a:t>
            </a:r>
            <a:r>
              <a:rPr lang="en-US" sz="3000" b="1" dirty="0"/>
              <a:t>Host regional meetings/trainings and maximize partnerships</a:t>
            </a:r>
          </a:p>
          <a:p>
            <a:pPr lvl="1">
              <a:buFont typeface="Arial" panose="020B0604020202020204" pitchFamily="34" charset="0"/>
              <a:buChar char="•"/>
            </a:pPr>
            <a:r>
              <a:rPr lang="en-US" sz="2200" dirty="0"/>
              <a:t>Partnered with DOE to host regional counselor “collaborative”  trainings</a:t>
            </a:r>
          </a:p>
          <a:p>
            <a:pPr lvl="1">
              <a:buFont typeface="Arial" panose="020B0604020202020204" pitchFamily="34" charset="0"/>
              <a:buChar char="•"/>
            </a:pPr>
            <a:r>
              <a:rPr lang="en-US" sz="2200" dirty="0"/>
              <a:t>Covered new TN Counseling Standards and PTC events as resource for implementing standards</a:t>
            </a:r>
          </a:p>
          <a:p>
            <a:pPr lvl="1">
              <a:buFont typeface="Arial" panose="020B0604020202020204" pitchFamily="34" charset="0"/>
              <a:buChar char="•"/>
            </a:pPr>
            <a:r>
              <a:rPr lang="en-US" sz="2200" dirty="0"/>
              <a:t>Structured and regular communication during the registration period. </a:t>
            </a:r>
          </a:p>
          <a:p>
            <a:pPr marL="0" indent="0">
              <a:buNone/>
            </a:pPr>
            <a:endParaRPr lang="en-US" dirty="0"/>
          </a:p>
        </p:txBody>
      </p:sp>
      <p:pic>
        <p:nvPicPr>
          <p:cNvPr id="4" name="Picture 3" descr="https://www.tn.gov/assets/entities/education/images/CORE-district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3510" y="3962400"/>
            <a:ext cx="6824980" cy="2286000"/>
          </a:xfrm>
          <a:prstGeom prst="rect">
            <a:avLst/>
          </a:prstGeom>
          <a:noFill/>
          <a:ln>
            <a:solidFill>
              <a:schemeClr val="tx1"/>
            </a:solidFill>
          </a:ln>
        </p:spPr>
      </p:pic>
      <p:pic>
        <p:nvPicPr>
          <p:cNvPr id="6" name="Picture 5">
            <a:extLst>
              <a:ext uri="{FF2B5EF4-FFF2-40B4-BE49-F238E27FC236}">
                <a16:creationId xmlns:a16="http://schemas.microsoft.com/office/drawing/2014/main" id="{BDC32DF5-21FF-1E44-9470-E9AF6EA10468}"/>
              </a:ext>
            </a:extLst>
          </p:cNvPr>
          <p:cNvPicPr>
            <a:picLocks noChangeAspect="1"/>
          </p:cNvPicPr>
          <p:nvPr/>
        </p:nvPicPr>
        <p:blipFill>
          <a:blip r:embed="rId4"/>
          <a:stretch>
            <a:fillRect/>
          </a:stretch>
        </p:blipFill>
        <p:spPr>
          <a:xfrm>
            <a:off x="0" y="6030097"/>
            <a:ext cx="12192000" cy="917261"/>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1724D44-7D44-6241-B0A2-12D56801D1C2}"/>
                  </a:ext>
                </a:extLst>
              </p14:cNvPr>
              <p14:cNvContentPartPr/>
              <p14:nvPr/>
            </p14:nvContentPartPr>
            <p14:xfrm>
              <a:off x="11279452" y="6410970"/>
              <a:ext cx="360" cy="360"/>
            </p14:xfrm>
          </p:contentPart>
        </mc:Choice>
        <mc:Fallback xmlns="">
          <p:pic>
            <p:nvPicPr>
              <p:cNvPr id="3" name="Ink 2">
                <a:extLst>
                  <a:ext uri="{FF2B5EF4-FFF2-40B4-BE49-F238E27FC236}">
                    <a16:creationId xmlns:a16="http://schemas.microsoft.com/office/drawing/2014/main" id="{A1724D44-7D44-6241-B0A2-12D56801D1C2}"/>
                  </a:ext>
                </a:extLst>
              </p:cNvPr>
              <p:cNvPicPr/>
              <p:nvPr/>
            </p:nvPicPr>
            <p:blipFill>
              <a:blip r:embed="rId6"/>
              <a:stretch>
                <a:fillRect/>
              </a:stretch>
            </p:blipFill>
            <p:spPr>
              <a:xfrm>
                <a:off x="11216452" y="6347970"/>
                <a:ext cx="126000" cy="126000"/>
              </a:xfrm>
              <a:prstGeom prst="rect">
                <a:avLst/>
              </a:prstGeom>
            </p:spPr>
          </p:pic>
        </mc:Fallback>
      </mc:AlternateContent>
    </p:spTree>
    <p:extLst>
      <p:ext uri="{BB962C8B-B14F-4D97-AF65-F5344CB8AC3E}">
        <p14:creationId xmlns:p14="http://schemas.microsoft.com/office/powerpoint/2010/main" val="61478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08" t="20103" r="54903" b="8834"/>
          <a:stretch/>
        </p:blipFill>
        <p:spPr bwMode="auto">
          <a:xfrm>
            <a:off x="2743200" y="76201"/>
            <a:ext cx="7004538" cy="60724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4C17BF4B-5E14-CF48-87E9-07C58547C581}"/>
              </a:ext>
            </a:extLst>
          </p:cNvPr>
          <p:cNvPicPr>
            <a:picLocks noChangeAspect="1"/>
          </p:cNvPicPr>
          <p:nvPr/>
        </p:nvPicPr>
        <p:blipFill>
          <a:blip r:embed="rId4"/>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ADE5B146-32C4-BD4A-AB93-8F7BE6560DEA}"/>
                  </a:ext>
                </a:extLst>
              </p14:cNvPr>
              <p14:cNvContentPartPr/>
              <p14:nvPr/>
            </p14:nvContentPartPr>
            <p14:xfrm>
              <a:off x="11276572" y="6409890"/>
              <a:ext cx="360" cy="360"/>
            </p14:xfrm>
          </p:contentPart>
        </mc:Choice>
        <mc:Fallback xmlns="">
          <p:pic>
            <p:nvPicPr>
              <p:cNvPr id="2" name="Ink 1">
                <a:extLst>
                  <a:ext uri="{FF2B5EF4-FFF2-40B4-BE49-F238E27FC236}">
                    <a16:creationId xmlns:a16="http://schemas.microsoft.com/office/drawing/2014/main" id="{ADE5B146-32C4-BD4A-AB93-8F7BE6560DEA}"/>
                  </a:ext>
                </a:extLst>
              </p:cNvPr>
              <p:cNvPicPr/>
              <p:nvPr/>
            </p:nvPicPr>
            <p:blipFill>
              <a:blip r:embed="rId6"/>
              <a:stretch>
                <a:fillRect/>
              </a:stretch>
            </p:blipFill>
            <p:spPr>
              <a:xfrm>
                <a:off x="11213932" y="63472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3440A5E-0F9A-6142-B422-965BB2A9CE2B}"/>
                  </a:ext>
                </a:extLst>
              </p14:cNvPr>
              <p14:cNvContentPartPr/>
              <p14:nvPr/>
            </p14:nvContentPartPr>
            <p14:xfrm>
              <a:off x="11351452" y="6501690"/>
              <a:ext cx="360" cy="360"/>
            </p14:xfrm>
          </p:contentPart>
        </mc:Choice>
        <mc:Fallback xmlns="">
          <p:pic>
            <p:nvPicPr>
              <p:cNvPr id="5" name="Ink 4">
                <a:extLst>
                  <a:ext uri="{FF2B5EF4-FFF2-40B4-BE49-F238E27FC236}">
                    <a16:creationId xmlns:a16="http://schemas.microsoft.com/office/drawing/2014/main" id="{03440A5E-0F9A-6142-B422-965BB2A9CE2B}"/>
                  </a:ext>
                </a:extLst>
              </p:cNvPr>
              <p:cNvPicPr/>
              <p:nvPr/>
            </p:nvPicPr>
            <p:blipFill>
              <a:blip r:embed="rId6"/>
              <a:stretch>
                <a:fillRect/>
              </a:stretch>
            </p:blipFill>
            <p:spPr>
              <a:xfrm>
                <a:off x="11288452" y="6438690"/>
                <a:ext cx="126000" cy="126000"/>
              </a:xfrm>
              <a:prstGeom prst="rect">
                <a:avLst/>
              </a:prstGeom>
            </p:spPr>
          </p:pic>
        </mc:Fallback>
      </mc:AlternateContent>
    </p:spTree>
    <p:extLst>
      <p:ext uri="{BB962C8B-B14F-4D97-AF65-F5344CB8AC3E}">
        <p14:creationId xmlns:p14="http://schemas.microsoft.com/office/powerpoint/2010/main" val="575443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8458200" cy="1143000"/>
          </a:xfrm>
        </p:spPr>
        <p:txBody>
          <a:bodyPr>
            <a:noAutofit/>
          </a:bodyPr>
          <a:lstStyle/>
          <a:p>
            <a:r>
              <a:rPr lang="en-US" sz="4000" dirty="0"/>
              <a:t>Tips for Increasing Participation</a:t>
            </a:r>
          </a:p>
        </p:txBody>
      </p:sp>
      <p:sp>
        <p:nvSpPr>
          <p:cNvPr id="5" name="Content Placeholder 2"/>
          <p:cNvSpPr txBox="1">
            <a:spLocks/>
          </p:cNvSpPr>
          <p:nvPr/>
        </p:nvSpPr>
        <p:spPr>
          <a:xfrm>
            <a:off x="2057400" y="1676400"/>
            <a:ext cx="8229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000" b="1" dirty="0">
                <a:solidFill>
                  <a:srgbClr val="FF0000"/>
                </a:solidFill>
              </a:rPr>
              <a:t>3) </a:t>
            </a:r>
            <a:r>
              <a:rPr lang="en-US" sz="3200" b="1" dirty="0"/>
              <a:t>Use Data</a:t>
            </a:r>
          </a:p>
          <a:p>
            <a:pPr>
              <a:spcBef>
                <a:spcPts val="0"/>
              </a:spcBef>
            </a:pPr>
            <a:r>
              <a:rPr lang="en-US" sz="3200" dirty="0"/>
              <a:t>Surveys emphasize data as a part of Path to College events (number of students served, event attendance)</a:t>
            </a:r>
          </a:p>
          <a:p>
            <a:pPr>
              <a:spcBef>
                <a:spcPts val="0"/>
              </a:spcBef>
            </a:pPr>
            <a:r>
              <a:rPr lang="en-US" sz="3200" dirty="0"/>
              <a:t>Having that data allows us to strengthen recruitment of new schools </a:t>
            </a:r>
          </a:p>
          <a:p>
            <a:pPr lvl="1">
              <a:spcBef>
                <a:spcPts val="0"/>
              </a:spcBef>
            </a:pPr>
            <a:endParaRPr lang="en-US" sz="2600" dirty="0"/>
          </a:p>
          <a:p>
            <a:pPr marL="0" indent="0">
              <a:spcBef>
                <a:spcPts val="0"/>
              </a:spcBef>
              <a:buNone/>
            </a:pPr>
            <a:endParaRPr lang="en-US" sz="3000" b="1" dirty="0"/>
          </a:p>
          <a:p>
            <a:pPr marL="0" indent="0">
              <a:spcBef>
                <a:spcPts val="0"/>
              </a:spcBef>
              <a:buNone/>
            </a:pPr>
            <a:endParaRPr lang="en-US" sz="3000" b="1" dirty="0"/>
          </a:p>
        </p:txBody>
      </p:sp>
      <p:pic>
        <p:nvPicPr>
          <p:cNvPr id="4" name="Picture 3">
            <a:extLst>
              <a:ext uri="{FF2B5EF4-FFF2-40B4-BE49-F238E27FC236}">
                <a16:creationId xmlns:a16="http://schemas.microsoft.com/office/drawing/2014/main" id="{F9255825-12B1-A74F-8684-21C8E48A0937}"/>
              </a:ext>
            </a:extLst>
          </p:cNvPr>
          <p:cNvPicPr>
            <a:picLocks noChangeAspect="1"/>
          </p:cNvPicPr>
          <p:nvPr/>
        </p:nvPicPr>
        <p:blipFill>
          <a:blip r:embed="rId3"/>
          <a:stretch>
            <a:fillRect/>
          </a:stretch>
        </p:blipFill>
        <p:spPr>
          <a:xfrm>
            <a:off x="0" y="6038392"/>
            <a:ext cx="12192000" cy="90896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3DB6DDA-31FE-844E-A3BA-BC4DC956AC47}"/>
                  </a:ext>
                </a:extLst>
              </p14:cNvPr>
              <p14:cNvContentPartPr/>
              <p14:nvPr/>
            </p14:nvContentPartPr>
            <p14:xfrm>
              <a:off x="11311852" y="6419250"/>
              <a:ext cx="360" cy="360"/>
            </p14:xfrm>
          </p:contentPart>
        </mc:Choice>
        <mc:Fallback xmlns="">
          <p:pic>
            <p:nvPicPr>
              <p:cNvPr id="3" name="Ink 2">
                <a:extLst>
                  <a:ext uri="{FF2B5EF4-FFF2-40B4-BE49-F238E27FC236}">
                    <a16:creationId xmlns:a16="http://schemas.microsoft.com/office/drawing/2014/main" id="{C3DB6DDA-31FE-844E-A3BA-BC4DC956AC47}"/>
                  </a:ext>
                </a:extLst>
              </p:cNvPr>
              <p:cNvPicPr/>
              <p:nvPr/>
            </p:nvPicPr>
            <p:blipFill>
              <a:blip r:embed="rId5"/>
              <a:stretch>
                <a:fillRect/>
              </a:stretch>
            </p:blipFill>
            <p:spPr>
              <a:xfrm>
                <a:off x="11249212" y="6356610"/>
                <a:ext cx="126000" cy="126000"/>
              </a:xfrm>
              <a:prstGeom prst="rect">
                <a:avLst/>
              </a:prstGeom>
            </p:spPr>
          </p:pic>
        </mc:Fallback>
      </mc:AlternateContent>
    </p:spTree>
    <p:extLst>
      <p:ext uri="{BB962C8B-B14F-4D97-AF65-F5344CB8AC3E}">
        <p14:creationId xmlns:p14="http://schemas.microsoft.com/office/powerpoint/2010/main" val="1470600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1C04A1D06E62408115324EEAD3BBAA" ma:contentTypeVersion="12" ma:contentTypeDescription="Create a new document." ma:contentTypeScope="" ma:versionID="8c862f81823e53eb353edc427dc3d796">
  <xsd:schema xmlns:xsd="http://www.w3.org/2001/XMLSchema" xmlns:xs="http://www.w3.org/2001/XMLSchema" xmlns:p="http://schemas.microsoft.com/office/2006/metadata/properties" xmlns:ns2="eb38c7a6-ca66-4fb8-a3eb-4614782e6621" xmlns:ns3="88d52b19-7992-44c0-bcfc-15d7d1670a78" targetNamespace="http://schemas.microsoft.com/office/2006/metadata/properties" ma:root="true" ma:fieldsID="1c0c88311ea1a1ccfa12f33d000791a8" ns2:_="" ns3:_="">
    <xsd:import namespace="eb38c7a6-ca66-4fb8-a3eb-4614782e6621"/>
    <xsd:import namespace="88d52b19-7992-44c0-bcfc-15d7d1670a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8c7a6-ca66-4fb8-a3eb-4614782e66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d52b19-7992-44c0-bcfc-15d7d1670a7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1B0272-D750-4B60-A07C-AD1C9F766CC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60800A-0813-494D-A7C8-571D5052B3D6}">
  <ds:schemaRefs>
    <ds:schemaRef ds:uri="http://schemas.microsoft.com/sharepoint/v3/contenttype/forms"/>
  </ds:schemaRefs>
</ds:datastoreItem>
</file>

<file path=customXml/itemProps3.xml><?xml version="1.0" encoding="utf-8"?>
<ds:datastoreItem xmlns:ds="http://schemas.openxmlformats.org/officeDocument/2006/customXml" ds:itemID="{3D7A997F-1F6F-49BB-8CEC-6B23EB52E9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38c7a6-ca66-4fb8-a3eb-4614782e6621"/>
    <ds:schemaRef ds:uri="88d52b19-7992-44c0-bcfc-15d7d1670a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TotalTime>
  <Words>1561</Words>
  <Application>Microsoft Office PowerPoint</Application>
  <PresentationFormat>Widescreen</PresentationFormat>
  <Paragraphs>216</Paragraphs>
  <Slides>42</Slides>
  <Notes>25</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State Panel: Expanding Your Reach May 7, 2020</vt:lpstr>
      <vt:lpstr>Tennessee Higher Education Commission</vt:lpstr>
      <vt:lpstr>What are Path to College Events?</vt:lpstr>
      <vt:lpstr>PowerPoint Presentation</vt:lpstr>
      <vt:lpstr>Growing School Participation</vt:lpstr>
      <vt:lpstr>Tips for Increasing Participation</vt:lpstr>
      <vt:lpstr>Tips for Increasing Participation</vt:lpstr>
      <vt:lpstr>PowerPoint Presentation</vt:lpstr>
      <vt:lpstr>Tips for Increasing Participation</vt:lpstr>
      <vt:lpstr>Tips for Increasing Participation</vt:lpstr>
      <vt:lpstr>Path to College Resources</vt:lpstr>
      <vt:lpstr>Path to College Resources</vt:lpstr>
      <vt:lpstr>Path to College Resources</vt:lpstr>
      <vt:lpstr>PowerPoint Presentation</vt:lpstr>
      <vt:lpstr>PowerPoint Presentation</vt:lpstr>
      <vt:lpstr>Path to College Resources</vt:lpstr>
      <vt:lpstr>What Did We Learn?</vt:lpstr>
      <vt:lpstr>Tennessee Higher Education Commission</vt:lpstr>
      <vt:lpstr>UTAH COLLEGE APPLICATION WEEK (UCAW) EXPANDS REACH TO NEW AUDIENCES</vt:lpstr>
      <vt:lpstr>UTAH OVERVIEW &amp; IMPACTS</vt:lpstr>
      <vt:lpstr>43%</vt:lpstr>
      <vt:lpstr>BREAKDOWN: WHERE DID UCAW STUDENTS APPLY?</vt:lpstr>
      <vt:lpstr>EXPANDING THE UCAW REACH TO YOUNGER GRADES</vt:lpstr>
      <vt:lpstr>PowerPoint Presentation</vt:lpstr>
      <vt:lpstr>MONTE BOOKS</vt:lpstr>
      <vt:lpstr>MONTE BOOKS &amp; ACCOMPANYING ACTIVITIES</vt:lpstr>
      <vt:lpstr>COLLEGE APPLICATION OPEN HOUSES</vt:lpstr>
      <vt:lpstr>PowerPoint Presentation</vt:lpstr>
      <vt:lpstr>LEVERAGING PARTNERSHIPS</vt:lpstr>
      <vt:lpstr>UCAW &amp; FAFSA COMPLETION</vt:lpstr>
      <vt:lpstr>HOW ARE YOU ALL EXPANDING YOUR COLLEGE APPLICATION REACH IN YOUR STATES?</vt:lpstr>
      <vt:lpstr>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Panel: Expanding Your Reach May 7, 2020</dc:title>
  <dc:creator>Joni Petschauer</dc:creator>
  <cp:lastModifiedBy>Joni Petschauer</cp:lastModifiedBy>
  <cp:revision>23</cp:revision>
  <dcterms:created xsi:type="dcterms:W3CDTF">2020-05-02T17:21:16Z</dcterms:created>
  <dcterms:modified xsi:type="dcterms:W3CDTF">2020-05-06T13:27:18Z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0x010100721C04A1D06E62408115324EEAD3BBAA</vt:lpwstr>
  </property>
</Properties>
</file>