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15"/>
  </p:notesMasterIdLst>
  <p:sldIdLst>
    <p:sldId id="338" r:id="rId6"/>
    <p:sldId id="337" r:id="rId7"/>
    <p:sldId id="258" r:id="rId8"/>
    <p:sldId id="3117" r:id="rId9"/>
    <p:sldId id="259" r:id="rId10"/>
    <p:sldId id="260" r:id="rId11"/>
    <p:sldId id="3116" r:id="rId12"/>
    <p:sldId id="1962"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69173-6A0F-43B5-961E-7D685400C216}" v="6" dt="2021-05-10T11:27:57.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6" d="100"/>
          <a:sy n="56" d="100"/>
        </p:scale>
        <p:origin x="3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CEC61-7134-4E14-9569-8FEAC52FC2B4}"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B87A5-32B8-4DEF-81D6-590A670D1386}" type="slidenum">
              <a:rPr lang="en-US" smtClean="0"/>
              <a:t>‹#›</a:t>
            </a:fld>
            <a:endParaRPr lang="en-US"/>
          </a:p>
        </p:txBody>
      </p:sp>
    </p:spTree>
    <p:extLst>
      <p:ext uri="{BB962C8B-B14F-4D97-AF65-F5344CB8AC3E}">
        <p14:creationId xmlns:p14="http://schemas.microsoft.com/office/powerpoint/2010/main" val="246085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706973" y="4504322"/>
            <a:ext cx="5649266" cy="3685935"/>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723900" y="1169988"/>
            <a:ext cx="5614988"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74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706973" y="4504322"/>
            <a:ext cx="5649266" cy="3685935"/>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723900" y="1169988"/>
            <a:ext cx="5614988"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06973" y="4504322"/>
            <a:ext cx="5649266" cy="3685935"/>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723900" y="1169988"/>
            <a:ext cx="5614988"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06973" y="4504322"/>
            <a:ext cx="5649266" cy="3685935"/>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723900" y="1169988"/>
            <a:ext cx="5614988"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711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55650" y="1150938"/>
            <a:ext cx="5526088" cy="310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03717" y="4430797"/>
            <a:ext cx="5629717" cy="3625195"/>
          </a:xfrm>
          <a:prstGeom prst="rect">
            <a:avLst/>
          </a:prstGeom>
          <a:noFill/>
          <a:ln>
            <a:noFill/>
          </a:ln>
        </p:spPr>
        <p:txBody>
          <a:bodyPr spcFirstLastPara="1" wrap="square" lIns="92750" tIns="46350" rIns="92750" bIns="46350" anchor="t" anchorCtr="0">
            <a:no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t>Since 2014 we have served over 60k students</a:t>
            </a:r>
            <a:endParaRPr>
              <a:solidFill>
                <a:schemeClr val="dk1"/>
              </a:solidFill>
              <a:latin typeface="Calibri"/>
              <a:ea typeface="Calibri"/>
              <a:cs typeface="Calibri"/>
              <a:sym typeface="Calibri"/>
            </a:endParaRPr>
          </a:p>
        </p:txBody>
      </p:sp>
      <p:sp>
        <p:nvSpPr>
          <p:cNvPr id="119" name="Google Shape;119;p4:notes"/>
          <p:cNvSpPr txBox="1">
            <a:spLocks noGrp="1"/>
          </p:cNvSpPr>
          <p:nvPr>
            <p:ph type="sldNum" idx="12"/>
          </p:nvPr>
        </p:nvSpPr>
        <p:spPr>
          <a:xfrm>
            <a:off x="3986090" y="8744908"/>
            <a:ext cx="3049430" cy="461939"/>
          </a:xfrm>
          <a:prstGeom prst="rect">
            <a:avLst/>
          </a:prstGeom>
          <a:noFill/>
          <a:ln>
            <a:noFill/>
          </a:ln>
        </p:spPr>
        <p:txBody>
          <a:bodyPr spcFirstLastPara="1" wrap="square" lIns="92750" tIns="46350" rIns="92750" bIns="463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5</a:t>
            </a:fld>
            <a:endParaRPr>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755650" y="1150938"/>
            <a:ext cx="5526088" cy="310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3717" y="4430797"/>
            <a:ext cx="5629717" cy="3625195"/>
          </a:xfrm>
          <a:prstGeom prst="rect">
            <a:avLst/>
          </a:prstGeom>
          <a:noFill/>
          <a:ln>
            <a:noFill/>
          </a:ln>
        </p:spPr>
        <p:txBody>
          <a:bodyPr spcFirstLastPara="1" wrap="square" lIns="92750" tIns="46350" rIns="92750" bIns="46350"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Talking Points:</a:t>
            </a:r>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Virtual advisors provide support through the college and financial aid application and choice cycle. Texting, emails, phone and video calls. We know from our qualitative study that some students have contact with their advisor over 30 times. </a:t>
            </a:r>
            <a:endParaRPr>
              <a:solidFill>
                <a:schemeClr val="dk1"/>
              </a:solidFill>
              <a:latin typeface="Calibri"/>
              <a:ea typeface="Calibri"/>
              <a:cs typeface="Calibri"/>
              <a:sym typeface="Calibri"/>
            </a:endParaRPr>
          </a:p>
        </p:txBody>
      </p:sp>
      <p:sp>
        <p:nvSpPr>
          <p:cNvPr id="135" name="Google Shape;135;p5:notes"/>
          <p:cNvSpPr txBox="1">
            <a:spLocks noGrp="1"/>
          </p:cNvSpPr>
          <p:nvPr>
            <p:ph type="sldNum" idx="12"/>
          </p:nvPr>
        </p:nvSpPr>
        <p:spPr>
          <a:xfrm>
            <a:off x="3986090" y="8744908"/>
            <a:ext cx="3049430" cy="461939"/>
          </a:xfrm>
          <a:prstGeom prst="rect">
            <a:avLst/>
          </a:prstGeom>
          <a:noFill/>
          <a:ln>
            <a:noFill/>
          </a:ln>
        </p:spPr>
        <p:txBody>
          <a:bodyPr spcFirstLastPara="1" wrap="square" lIns="92750" tIns="46350" rIns="92750" bIns="463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6</a:t>
            </a:fld>
            <a:endParaRPr>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755650" y="1150938"/>
            <a:ext cx="5526088" cy="310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3717" y="4430797"/>
            <a:ext cx="5629717" cy="3625195"/>
          </a:xfrm>
          <a:prstGeom prst="rect">
            <a:avLst/>
          </a:prstGeom>
          <a:noFill/>
          <a:ln>
            <a:noFill/>
          </a:ln>
        </p:spPr>
        <p:txBody>
          <a:bodyPr spcFirstLastPara="1" wrap="square" lIns="92750" tIns="46350" rIns="92750" bIns="46350"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Talking Points:</a:t>
            </a:r>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Virtual advisors provide support through the college and financial aid application and choice cycle. Texting, emails, phone and video calls. We know from our qualitative study that some students have contact with their advisor over 30 times. </a:t>
            </a:r>
            <a:endParaRPr>
              <a:solidFill>
                <a:schemeClr val="dk1"/>
              </a:solidFill>
              <a:latin typeface="Calibri"/>
              <a:ea typeface="Calibri"/>
              <a:cs typeface="Calibri"/>
              <a:sym typeface="Calibri"/>
            </a:endParaRPr>
          </a:p>
        </p:txBody>
      </p:sp>
      <p:sp>
        <p:nvSpPr>
          <p:cNvPr id="135" name="Google Shape;135;p5:notes"/>
          <p:cNvSpPr txBox="1">
            <a:spLocks noGrp="1"/>
          </p:cNvSpPr>
          <p:nvPr>
            <p:ph type="sldNum" idx="12"/>
          </p:nvPr>
        </p:nvSpPr>
        <p:spPr>
          <a:xfrm>
            <a:off x="3986090" y="8744908"/>
            <a:ext cx="3049430" cy="461939"/>
          </a:xfrm>
          <a:prstGeom prst="rect">
            <a:avLst/>
          </a:prstGeom>
          <a:noFill/>
          <a:ln>
            <a:noFill/>
          </a:ln>
        </p:spPr>
        <p:txBody>
          <a:bodyPr spcFirstLastPara="1" wrap="square" lIns="92750" tIns="46350" rIns="92750" bIns="463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7379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0088"/>
            <a:ext cx="6194425" cy="34845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4884" rtl="0" eaLnBrk="1" fontAlgn="base" latinLnBrk="0" hangingPunct="1">
              <a:lnSpc>
                <a:spcPct val="100000"/>
              </a:lnSpc>
              <a:spcBef>
                <a:spcPct val="0"/>
              </a:spcBef>
              <a:spcAft>
                <a:spcPct val="0"/>
              </a:spcAft>
              <a:buClrTx/>
              <a:buSzTx/>
              <a:buFontTx/>
              <a:buNone/>
              <a:tabLst/>
              <a:defRPr/>
            </a:pPr>
            <a:fld id="{3E18BFFB-1E5F-2A42-9EB9-9905D0AFD6E0}"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454884"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8109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755650" y="1150938"/>
            <a:ext cx="5526088" cy="310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703717" y="4430797"/>
            <a:ext cx="5629717" cy="3625195"/>
          </a:xfrm>
          <a:prstGeom prst="rect">
            <a:avLst/>
          </a:prstGeom>
          <a:noFill/>
          <a:ln>
            <a:noFill/>
          </a:ln>
        </p:spPr>
        <p:txBody>
          <a:bodyPr spcFirstLastPara="1" wrap="square" lIns="92750" tIns="46350" rIns="92750" bIns="46350"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We know that our approach has made a substantial difference to the lives of individual students lives from the stories we hear. Here’s Jorge from Indiana, who had plans to go to college, but never imagined himself going to a place like the University of Chicago.</a:t>
            </a:r>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We also wanted to understand what was happening more broadly and how we could improve our methods to make an even greater impact. </a:t>
            </a:r>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147" name="Google Shape;147;p6:notes"/>
          <p:cNvSpPr txBox="1">
            <a:spLocks noGrp="1"/>
          </p:cNvSpPr>
          <p:nvPr>
            <p:ph type="sldNum" idx="12"/>
          </p:nvPr>
        </p:nvSpPr>
        <p:spPr>
          <a:xfrm>
            <a:off x="3986090" y="8744908"/>
            <a:ext cx="3049430" cy="461939"/>
          </a:xfrm>
          <a:prstGeom prst="rect">
            <a:avLst/>
          </a:prstGeom>
          <a:noFill/>
          <a:ln>
            <a:noFill/>
          </a:ln>
        </p:spPr>
        <p:txBody>
          <a:bodyPr spcFirstLastPara="1" wrap="square" lIns="92750" tIns="46350" rIns="92750" bIns="463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9</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D5AF-AE33-47B0-8823-DEF12F12C2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D5878-4208-47E5-BF1E-0CE923C0F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283932-8F5C-4BAA-8791-E1032673D45F}"/>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5" name="Footer Placeholder 4">
            <a:extLst>
              <a:ext uri="{FF2B5EF4-FFF2-40B4-BE49-F238E27FC236}">
                <a16:creationId xmlns:a16="http://schemas.microsoft.com/office/drawing/2014/main" id="{BE77AC25-0508-4D64-93B3-64EAE5C5A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48977-398F-4827-B4FE-B920E7F9C89B}"/>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73171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01AB-3745-4106-A442-9D2496FD6B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E93506-E2A5-41F9-A9FB-E1F4AA55DF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B77D5-E120-4692-B88C-1ED8C7CE84A9}"/>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5" name="Footer Placeholder 4">
            <a:extLst>
              <a:ext uri="{FF2B5EF4-FFF2-40B4-BE49-F238E27FC236}">
                <a16:creationId xmlns:a16="http://schemas.microsoft.com/office/drawing/2014/main" id="{001CF4AC-1DA9-433F-A526-D9B4AA776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A1855-66A2-4873-9625-77B07B6EF13A}"/>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70832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CCBB2-FF71-44C0-8AA6-DEFC974A7E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1A331B-A0D1-4340-B904-A18E784C7F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7A4F1-9555-4B6D-8BD9-F062C2C62845}"/>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5" name="Footer Placeholder 4">
            <a:extLst>
              <a:ext uri="{FF2B5EF4-FFF2-40B4-BE49-F238E27FC236}">
                <a16:creationId xmlns:a16="http://schemas.microsoft.com/office/drawing/2014/main" id="{AB73EB7F-0BE3-4C83-8C51-02764D1D4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D3502-9033-442B-A67C-74C1DF3DD77B}"/>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353368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07454">
              <a:defRPr/>
            </a:lvl1pPr>
          </a:lstStyle>
          <a:p>
            <a:pPr>
              <a:defRPr/>
            </a:pPr>
            <a:fld id="{F190E122-24C1-5747-9AD2-A05D0B02B2C6}" type="datetime1">
              <a:rPr lang="en-US" altLang="en-US" smtClean="0"/>
              <a:t>5/12/2021</a:t>
            </a:fld>
            <a:endParaRPr lang="en-US" altLang="en-US"/>
          </a:p>
        </p:txBody>
      </p:sp>
      <p:sp>
        <p:nvSpPr>
          <p:cNvPr id="5" name="Footer Placeholder 4"/>
          <p:cNvSpPr>
            <a:spLocks noGrp="1"/>
          </p:cNvSpPr>
          <p:nvPr>
            <p:ph type="ftr" sz="quarter" idx="11"/>
          </p:nvPr>
        </p:nvSpPr>
        <p:spPr/>
        <p:txBody>
          <a:bodyPr/>
          <a:lstStyle>
            <a:lvl1pPr defTabSz="607454">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607454">
              <a:defRPr/>
            </a:lvl1pPr>
          </a:lstStyle>
          <a:p>
            <a:fld id="{E0A671E9-56E8-1A42-9CE5-95090DCDE1AD}" type="slidenum">
              <a:rPr lang="en-US" altLang="en-US"/>
              <a:pPr/>
              <a:t>‹#›</a:t>
            </a:fld>
            <a:endParaRPr lang="en-US" altLang="en-US"/>
          </a:p>
        </p:txBody>
      </p:sp>
    </p:spTree>
    <p:extLst>
      <p:ext uri="{BB962C8B-B14F-4D97-AF65-F5344CB8AC3E}">
        <p14:creationId xmlns:p14="http://schemas.microsoft.com/office/powerpoint/2010/main" val="88572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B48AB1F-39A6-E443-B10B-543F6A7B7A9E}" type="datetime1">
              <a:rPr lang="en-US" altLang="en-US" smtClean="0"/>
              <a:t>5/12/2021</a:t>
            </a:fld>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EDF2A7C-1E37-054B-98E3-27635E218B5E}" type="slidenum">
              <a:rPr lang="en-US" altLang="en-US" smtClean="0"/>
              <a:pPr/>
              <a:t>‹#›</a:t>
            </a:fld>
            <a:endParaRPr lang="en-US" altLang="en-US"/>
          </a:p>
        </p:txBody>
      </p:sp>
    </p:spTree>
    <p:extLst>
      <p:ext uri="{BB962C8B-B14F-4D97-AF65-F5344CB8AC3E}">
        <p14:creationId xmlns:p14="http://schemas.microsoft.com/office/powerpoint/2010/main" val="3035015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B48AB1F-39A6-E443-B10B-543F6A7B7A9E}" type="datetime1">
              <a:rPr lang="en-US" altLang="en-US" smtClean="0"/>
              <a:t>5/12/2021</a:t>
            </a:fld>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EDF2A7C-1E37-054B-98E3-27635E218B5E}" type="slidenum">
              <a:rPr lang="en-US" altLang="en-US" smtClean="0"/>
              <a:pPr/>
              <a:t>‹#›</a:t>
            </a:fld>
            <a:endParaRPr lang="en-US" altLang="en-US"/>
          </a:p>
        </p:txBody>
      </p:sp>
    </p:spTree>
    <p:extLst>
      <p:ext uri="{BB962C8B-B14F-4D97-AF65-F5344CB8AC3E}">
        <p14:creationId xmlns:p14="http://schemas.microsoft.com/office/powerpoint/2010/main" val="85466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51E7-D4A6-45F6-8408-4825B3FB4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B140D-6918-4F1E-BC3E-33AA9B329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91EDF-6113-4BC9-B9D8-B748F1990DD8}"/>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5" name="Footer Placeholder 4">
            <a:extLst>
              <a:ext uri="{FF2B5EF4-FFF2-40B4-BE49-F238E27FC236}">
                <a16:creationId xmlns:a16="http://schemas.microsoft.com/office/drawing/2014/main" id="{59E39F26-CD4F-45DB-9B9E-2A52AC0AA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200DB-B854-470F-9DF4-8DF78511CA3C}"/>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392210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2722-13F6-4D5A-9C75-4A117D749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025BC1-AD62-4F95-972C-276BD0A2F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0D31E3-C842-4584-8A95-0CF757930591}"/>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5" name="Footer Placeholder 4">
            <a:extLst>
              <a:ext uri="{FF2B5EF4-FFF2-40B4-BE49-F238E27FC236}">
                <a16:creationId xmlns:a16="http://schemas.microsoft.com/office/drawing/2014/main" id="{A9C5542B-3074-4F02-8588-3E62C360C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639B3-2173-4324-88C0-44EF4E41D8A4}"/>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428983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16EA-D206-4C22-804B-9B61C9012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04E83-305C-4237-A421-86E3796BD0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074E3-1E07-4AAA-B41E-68FE7312E9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609DB-B188-4DE7-A8E6-C12ABCA90820}"/>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6" name="Footer Placeholder 5">
            <a:extLst>
              <a:ext uri="{FF2B5EF4-FFF2-40B4-BE49-F238E27FC236}">
                <a16:creationId xmlns:a16="http://schemas.microsoft.com/office/drawing/2014/main" id="{C0C8A192-5DD2-4207-80AB-59AF70933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EC8FD-3C0B-4E8D-A5AE-6226FFEA2AD2}"/>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27487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500C-CB33-4C3E-AB20-C3FFA43F13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6357E6-FC43-4754-AC7B-DA76C360B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5F161-E332-4E66-BA0D-4F392B74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9D211-EE08-4226-9DE8-D9EE5EE24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1996DF-8E8A-4D5F-B94C-8C1BFA5A5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7721D-81FB-4D8D-BE0B-FD83DC4D11F7}"/>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8" name="Footer Placeholder 7">
            <a:extLst>
              <a:ext uri="{FF2B5EF4-FFF2-40B4-BE49-F238E27FC236}">
                <a16:creationId xmlns:a16="http://schemas.microsoft.com/office/drawing/2014/main" id="{C87E785D-3467-4E5A-B77A-603E7E11E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4A9682-3D7D-4026-B01B-9E99FF8B31C5}"/>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194267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0B1C-11B1-4446-944B-08D3602FBB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9E7C8-332E-4A8A-8DAD-1FA2EE6A3760}"/>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4" name="Footer Placeholder 3">
            <a:extLst>
              <a:ext uri="{FF2B5EF4-FFF2-40B4-BE49-F238E27FC236}">
                <a16:creationId xmlns:a16="http://schemas.microsoft.com/office/drawing/2014/main" id="{D9924042-35E3-41AA-8888-78837FCB8F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9A86FB-E8D3-4EC1-A606-D72FC65C43EF}"/>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288482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5E9DF-DE0A-4BB0-B604-C10F320C4C28}"/>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3" name="Footer Placeholder 2">
            <a:extLst>
              <a:ext uri="{FF2B5EF4-FFF2-40B4-BE49-F238E27FC236}">
                <a16:creationId xmlns:a16="http://schemas.microsoft.com/office/drawing/2014/main" id="{6FF05B51-A1CB-49E8-9E68-E0742F4F8A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779205-48FD-420E-80CE-FF2E502BDA28}"/>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244479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753E-0514-40FC-A8D3-DFB5A4F50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03FE3-394D-4CCD-A318-B2B384818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DAECD3-F172-4BFB-B285-75F19591E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5355F-CD09-48E8-8E62-B142CE293DE0}"/>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6" name="Footer Placeholder 5">
            <a:extLst>
              <a:ext uri="{FF2B5EF4-FFF2-40B4-BE49-F238E27FC236}">
                <a16:creationId xmlns:a16="http://schemas.microsoft.com/office/drawing/2014/main" id="{F88536AA-8B28-479D-8BCC-0E5444FD2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86529-64A4-48E8-9657-ABDDEC15EAFB}"/>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332018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D201-F669-42A7-9347-037F97155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C3042-E97A-4108-974A-DAA21C6138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73BCD0-6D85-42CF-8549-7089CA7C6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5D8BFD-C908-4C99-A327-66F8BBB0F476}"/>
              </a:ext>
            </a:extLst>
          </p:cNvPr>
          <p:cNvSpPr>
            <a:spLocks noGrp="1"/>
          </p:cNvSpPr>
          <p:nvPr>
            <p:ph type="dt" sz="half" idx="10"/>
          </p:nvPr>
        </p:nvSpPr>
        <p:spPr/>
        <p:txBody>
          <a:bodyPr/>
          <a:lstStyle/>
          <a:p>
            <a:fld id="{F1230813-5FD9-42A6-A66C-1D3AE97DAA69}" type="datetimeFigureOut">
              <a:rPr lang="en-US" smtClean="0"/>
              <a:t>5/12/2021</a:t>
            </a:fld>
            <a:endParaRPr lang="en-US"/>
          </a:p>
        </p:txBody>
      </p:sp>
      <p:sp>
        <p:nvSpPr>
          <p:cNvPr id="6" name="Footer Placeholder 5">
            <a:extLst>
              <a:ext uri="{FF2B5EF4-FFF2-40B4-BE49-F238E27FC236}">
                <a16:creationId xmlns:a16="http://schemas.microsoft.com/office/drawing/2014/main" id="{5531D3D7-9817-4E36-8B8D-556A7BC0D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6B563-762A-4BFD-92FB-573C256A48D7}"/>
              </a:ext>
            </a:extLst>
          </p:cNvPr>
          <p:cNvSpPr>
            <a:spLocks noGrp="1"/>
          </p:cNvSpPr>
          <p:nvPr>
            <p:ph type="sldNum" sz="quarter" idx="12"/>
          </p:nvPr>
        </p:nvSpPr>
        <p:spPr/>
        <p:txBody>
          <a:bodyPr/>
          <a:lstStyle/>
          <a:p>
            <a:fld id="{F1028565-2ED2-463A-B154-66CCF1A08939}" type="slidenum">
              <a:rPr lang="en-US" smtClean="0"/>
              <a:t>‹#›</a:t>
            </a:fld>
            <a:endParaRPr lang="en-US"/>
          </a:p>
        </p:txBody>
      </p:sp>
    </p:spTree>
    <p:extLst>
      <p:ext uri="{BB962C8B-B14F-4D97-AF65-F5344CB8AC3E}">
        <p14:creationId xmlns:p14="http://schemas.microsoft.com/office/powerpoint/2010/main" val="324817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B62F72-7F7A-436F-AD37-D1B22C9D6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16FF50-67A3-4802-897E-EBAF153A1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47415-7FDB-445C-A269-FC27EC5C9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30813-5FD9-42A6-A66C-1D3AE97DAA69}" type="datetimeFigureOut">
              <a:rPr lang="en-US" smtClean="0"/>
              <a:t>5/12/2021</a:t>
            </a:fld>
            <a:endParaRPr lang="en-US"/>
          </a:p>
        </p:txBody>
      </p:sp>
      <p:sp>
        <p:nvSpPr>
          <p:cNvPr id="5" name="Footer Placeholder 4">
            <a:extLst>
              <a:ext uri="{FF2B5EF4-FFF2-40B4-BE49-F238E27FC236}">
                <a16:creationId xmlns:a16="http://schemas.microsoft.com/office/drawing/2014/main" id="{5D126E05-759D-4C8A-A4D0-D7CB91D58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90F13E-C024-4DB3-A893-5F369BFB3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28565-2ED2-463A-B154-66CCF1A08939}" type="slidenum">
              <a:rPr lang="en-US" smtClean="0"/>
              <a:t>‹#›</a:t>
            </a:fld>
            <a:endParaRPr lang="en-US"/>
          </a:p>
        </p:txBody>
      </p:sp>
    </p:spTree>
    <p:extLst>
      <p:ext uri="{BB962C8B-B14F-4D97-AF65-F5344CB8AC3E}">
        <p14:creationId xmlns:p14="http://schemas.microsoft.com/office/powerpoint/2010/main" val="404945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4"/>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4"/>
            <a:ext cx="2844800" cy="366183"/>
          </a:xfrm>
          <a:prstGeom prst="rect">
            <a:avLst/>
          </a:prstGeom>
        </p:spPr>
        <p:txBody>
          <a:bodyPr vert="horz" wrap="square" lIns="91440" tIns="45720" rIns="91440" bIns="45720" numCol="1" anchor="ctr" anchorCtr="0" compatLnSpc="1">
            <a:prstTxWarp prst="textNoShape">
              <a:avLst/>
            </a:prstTxWarp>
          </a:bodyPr>
          <a:lstStyle>
            <a:lvl1pPr defTabSz="609570" eaLnBrk="1" hangingPunct="1">
              <a:defRPr sz="1600">
                <a:solidFill>
                  <a:srgbClr val="898989"/>
                </a:solidFill>
                <a:latin typeface="Calibri" pitchFamily="34" charset="0"/>
                <a:ea typeface="ＭＳ Ｐゴシック" pitchFamily="34" charset="-128"/>
              </a:defRPr>
            </a:lvl1pPr>
          </a:lstStyle>
          <a:p>
            <a:pPr>
              <a:defRPr/>
            </a:pPr>
            <a:fld id="{F9228E3C-A769-614D-BDD9-E8A630E72F40}" type="datetime1">
              <a:rPr lang="en-US" altLang="en-US" smtClean="0"/>
              <a:t>5/12/2021</a:t>
            </a:fld>
            <a:endParaRPr lang="en-US" altLang="en-US"/>
          </a:p>
        </p:txBody>
      </p:sp>
      <p:sp>
        <p:nvSpPr>
          <p:cNvPr id="5" name="Footer Placeholder 4"/>
          <p:cNvSpPr>
            <a:spLocks noGrp="1"/>
          </p:cNvSpPr>
          <p:nvPr>
            <p:ph type="ftr" sz="quarter" idx="3"/>
          </p:nvPr>
        </p:nvSpPr>
        <p:spPr>
          <a:xfrm>
            <a:off x="4165600" y="6356354"/>
            <a:ext cx="3860800" cy="366183"/>
          </a:xfrm>
          <a:prstGeom prst="rect">
            <a:avLst/>
          </a:prstGeom>
        </p:spPr>
        <p:txBody>
          <a:bodyPr vert="horz" wrap="square" lIns="91440" tIns="45720" rIns="91440" bIns="45720" numCol="1" anchor="ctr" anchorCtr="0" compatLnSpc="1">
            <a:prstTxWarp prst="textNoShape">
              <a:avLst/>
            </a:prstTxWarp>
          </a:bodyPr>
          <a:lstStyle>
            <a:lvl1pPr algn="ctr" defTabSz="609570" eaLnBrk="1" hangingPunct="1">
              <a:defRPr sz="1600">
                <a:solidFill>
                  <a:srgbClr val="898989"/>
                </a:solidFill>
                <a:latin typeface="Calibri" pitchFamily="34" charset="0"/>
                <a:ea typeface="ＭＳ Ｐゴシック" pitchFamily="34" charset="-128"/>
              </a:defRPr>
            </a:lvl1pPr>
          </a:lstStyle>
          <a:p>
            <a:pPr>
              <a:defRPr/>
            </a:pPr>
            <a:endParaRPr lang="en-US" altLang="en-US"/>
          </a:p>
        </p:txBody>
      </p:sp>
      <p:sp>
        <p:nvSpPr>
          <p:cNvPr id="6" name="Slide Number Placeholder 5"/>
          <p:cNvSpPr>
            <a:spLocks noGrp="1"/>
          </p:cNvSpPr>
          <p:nvPr>
            <p:ph type="sldNum" sz="quarter" idx="4"/>
          </p:nvPr>
        </p:nvSpPr>
        <p:spPr>
          <a:xfrm>
            <a:off x="9347200" y="6372865"/>
            <a:ext cx="2844800" cy="366183"/>
          </a:xfrm>
          <a:prstGeom prst="rect">
            <a:avLst/>
          </a:prstGeom>
        </p:spPr>
        <p:txBody>
          <a:bodyPr vert="horz" wrap="square" lIns="91440" tIns="45720" rIns="91440" bIns="45720" numCol="1" anchor="ctr" anchorCtr="0" compatLnSpc="1">
            <a:prstTxWarp prst="textNoShape">
              <a:avLst/>
            </a:prstTxWarp>
          </a:bodyPr>
          <a:lstStyle>
            <a:lvl1pPr algn="r" defTabSz="609570" eaLnBrk="1" hangingPunct="1">
              <a:defRPr sz="1600" b="1">
                <a:solidFill>
                  <a:srgbClr val="898989"/>
                </a:solidFill>
                <a:latin typeface="Arial Narrow" charset="0"/>
              </a:defRPr>
            </a:lvl1pPr>
          </a:lstStyle>
          <a:p>
            <a:fld id="{8EDF2A7C-1E37-054B-98E3-27635E218B5E}" type="slidenum">
              <a:rPr lang="en-US" altLang="en-US"/>
              <a:pPr/>
              <a:t>‹#›</a:t>
            </a:fld>
            <a:endParaRPr lang="en-US" altLang="en-US"/>
          </a:p>
        </p:txBody>
      </p:sp>
    </p:spTree>
    <p:extLst>
      <p:ext uri="{BB962C8B-B14F-4D97-AF65-F5344CB8AC3E}">
        <p14:creationId xmlns:p14="http://schemas.microsoft.com/office/powerpoint/2010/main" val="376982454"/>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Lst>
  <p:hf hdr="0" ftr="0" dt="0"/>
  <p:txStyles>
    <p:titleStyle>
      <a:lvl1pPr algn="ctr" defTabSz="609570" rtl="0" eaLnBrk="0" fontAlgn="base" hangingPunct="0">
        <a:spcBef>
          <a:spcPct val="0"/>
        </a:spcBef>
        <a:spcAft>
          <a:spcPct val="0"/>
        </a:spcAft>
        <a:defRPr sz="5867" kern="1200">
          <a:solidFill>
            <a:schemeClr val="tx1"/>
          </a:solidFill>
          <a:latin typeface="Arial" charset="0"/>
          <a:ea typeface="Arial" charset="0"/>
          <a:cs typeface="Arial" charset="0"/>
        </a:defRPr>
      </a:lvl1pPr>
      <a:lvl2pPr algn="ctr" defTabSz="609570" rtl="0" eaLnBrk="0" fontAlgn="base" hangingPunct="0">
        <a:spcBef>
          <a:spcPct val="0"/>
        </a:spcBef>
        <a:spcAft>
          <a:spcPct val="0"/>
        </a:spcAft>
        <a:defRPr sz="5867">
          <a:solidFill>
            <a:schemeClr val="tx1"/>
          </a:solidFill>
          <a:latin typeface="Calibri" charset="0"/>
          <a:ea typeface="ＭＳ Ｐゴシック" pitchFamily="34" charset="-128"/>
          <a:cs typeface="ＭＳ Ｐゴシック" charset="-128"/>
        </a:defRPr>
      </a:lvl2pPr>
      <a:lvl3pPr algn="ctr" defTabSz="609570" rtl="0" eaLnBrk="0" fontAlgn="base" hangingPunct="0">
        <a:spcBef>
          <a:spcPct val="0"/>
        </a:spcBef>
        <a:spcAft>
          <a:spcPct val="0"/>
        </a:spcAft>
        <a:defRPr sz="5867">
          <a:solidFill>
            <a:schemeClr val="tx1"/>
          </a:solidFill>
          <a:latin typeface="Calibri" charset="0"/>
          <a:ea typeface="ＭＳ Ｐゴシック" pitchFamily="34" charset="-128"/>
          <a:cs typeface="ＭＳ Ｐゴシック" charset="-128"/>
        </a:defRPr>
      </a:lvl3pPr>
      <a:lvl4pPr algn="ctr" defTabSz="609570" rtl="0" eaLnBrk="0" fontAlgn="base" hangingPunct="0">
        <a:spcBef>
          <a:spcPct val="0"/>
        </a:spcBef>
        <a:spcAft>
          <a:spcPct val="0"/>
        </a:spcAft>
        <a:defRPr sz="5867">
          <a:solidFill>
            <a:schemeClr val="tx1"/>
          </a:solidFill>
          <a:latin typeface="Calibri" charset="0"/>
          <a:ea typeface="ＭＳ Ｐゴシック" pitchFamily="34" charset="-128"/>
          <a:cs typeface="ＭＳ Ｐゴシック" charset="-128"/>
        </a:defRPr>
      </a:lvl4pPr>
      <a:lvl5pPr algn="ctr" defTabSz="609570" rtl="0" eaLnBrk="0" fontAlgn="base" hangingPunct="0">
        <a:spcBef>
          <a:spcPct val="0"/>
        </a:spcBef>
        <a:spcAft>
          <a:spcPct val="0"/>
        </a:spcAft>
        <a:defRPr sz="5867">
          <a:solidFill>
            <a:schemeClr val="tx1"/>
          </a:solidFill>
          <a:latin typeface="Calibri" charset="0"/>
          <a:ea typeface="ＭＳ Ｐゴシック" pitchFamily="34" charset="-128"/>
          <a:cs typeface="ＭＳ Ｐゴシック" charset="-128"/>
        </a:defRPr>
      </a:lvl5pPr>
      <a:lvl6pPr marL="609570" algn="ctr" defTabSz="609570" rtl="0" fontAlgn="base">
        <a:spcBef>
          <a:spcPct val="0"/>
        </a:spcBef>
        <a:spcAft>
          <a:spcPct val="0"/>
        </a:spcAft>
        <a:defRPr sz="5867">
          <a:solidFill>
            <a:schemeClr val="tx1"/>
          </a:solidFill>
          <a:latin typeface="Calibri" charset="0"/>
          <a:ea typeface="ＭＳ Ｐゴシック" charset="-128"/>
          <a:cs typeface="ＭＳ Ｐゴシック" charset="-128"/>
        </a:defRPr>
      </a:lvl6pPr>
      <a:lvl7pPr marL="1219139" algn="ctr" defTabSz="609570" rtl="0" fontAlgn="base">
        <a:spcBef>
          <a:spcPct val="0"/>
        </a:spcBef>
        <a:spcAft>
          <a:spcPct val="0"/>
        </a:spcAft>
        <a:defRPr sz="5867">
          <a:solidFill>
            <a:schemeClr val="tx1"/>
          </a:solidFill>
          <a:latin typeface="Calibri" charset="0"/>
          <a:ea typeface="ＭＳ Ｐゴシック" charset="-128"/>
          <a:cs typeface="ＭＳ Ｐゴシック" charset="-128"/>
        </a:defRPr>
      </a:lvl7pPr>
      <a:lvl8pPr marL="1828709" algn="ctr" defTabSz="609570" rtl="0" fontAlgn="base">
        <a:spcBef>
          <a:spcPct val="0"/>
        </a:spcBef>
        <a:spcAft>
          <a:spcPct val="0"/>
        </a:spcAft>
        <a:defRPr sz="5867">
          <a:solidFill>
            <a:schemeClr val="tx1"/>
          </a:solidFill>
          <a:latin typeface="Calibri" charset="0"/>
          <a:ea typeface="ＭＳ Ｐゴシック" charset="-128"/>
          <a:cs typeface="ＭＳ Ｐゴシック" charset="-128"/>
        </a:defRPr>
      </a:lvl8pPr>
      <a:lvl9pPr marL="2438278" algn="ctr" defTabSz="609570" rtl="0" fontAlgn="base">
        <a:spcBef>
          <a:spcPct val="0"/>
        </a:spcBef>
        <a:spcAft>
          <a:spcPct val="0"/>
        </a:spcAft>
        <a:defRPr sz="5867">
          <a:solidFill>
            <a:schemeClr val="tx1"/>
          </a:solidFill>
          <a:latin typeface="Calibri" charset="0"/>
          <a:ea typeface="ＭＳ Ｐゴシック" charset="-128"/>
          <a:cs typeface="ＭＳ Ｐゴシック" charset="-128"/>
        </a:defRPr>
      </a:lvl9pPr>
    </p:titleStyle>
    <p:bodyStyle>
      <a:lvl1pPr marL="457177" indent="-457177" algn="l" defTabSz="609570" rtl="0" eaLnBrk="0" fontAlgn="base" hangingPunct="0">
        <a:spcBef>
          <a:spcPct val="20000"/>
        </a:spcBef>
        <a:spcAft>
          <a:spcPct val="0"/>
        </a:spcAft>
        <a:buFont typeface="Arial" charset="0"/>
        <a:buChar char="•"/>
        <a:defRPr sz="4267" kern="1200">
          <a:solidFill>
            <a:schemeClr val="tx1"/>
          </a:solidFill>
          <a:latin typeface="Arial" charset="0"/>
          <a:ea typeface="Arial" charset="0"/>
          <a:cs typeface="Arial" charset="0"/>
        </a:defRPr>
      </a:lvl1pPr>
      <a:lvl2pPr marL="990551" indent="-380982" algn="l" defTabSz="609570" rtl="0" eaLnBrk="0" fontAlgn="base" hangingPunct="0">
        <a:spcBef>
          <a:spcPct val="20000"/>
        </a:spcBef>
        <a:spcAft>
          <a:spcPct val="0"/>
        </a:spcAft>
        <a:buFont typeface="Arial" charset="0"/>
        <a:buChar char="–"/>
        <a:defRPr sz="3733" kern="1200">
          <a:solidFill>
            <a:schemeClr val="tx1"/>
          </a:solidFill>
          <a:latin typeface="Arial" charset="0"/>
          <a:ea typeface="Arial" charset="0"/>
          <a:cs typeface="Arial" charset="0"/>
        </a:defRPr>
      </a:lvl2pPr>
      <a:lvl3pPr marL="1523923" indent="-304784" algn="l" defTabSz="609570" rtl="0" eaLnBrk="0" fontAlgn="base" hangingPunct="0">
        <a:spcBef>
          <a:spcPct val="20000"/>
        </a:spcBef>
        <a:spcAft>
          <a:spcPct val="0"/>
        </a:spcAft>
        <a:buFont typeface="Arial" charset="0"/>
        <a:buChar char="•"/>
        <a:defRPr sz="3200" kern="1200">
          <a:solidFill>
            <a:schemeClr val="tx1"/>
          </a:solidFill>
          <a:latin typeface="Arial" charset="0"/>
          <a:ea typeface="Arial" charset="0"/>
          <a:cs typeface="Arial" charset="0"/>
        </a:defRPr>
      </a:lvl3pPr>
      <a:lvl4pPr marL="2133493" indent="-304784" algn="l" defTabSz="609570" rtl="0" eaLnBrk="0" fontAlgn="base" hangingPunct="0">
        <a:spcBef>
          <a:spcPct val="20000"/>
        </a:spcBef>
        <a:spcAft>
          <a:spcPct val="0"/>
        </a:spcAft>
        <a:buFont typeface="Arial" charset="0"/>
        <a:buChar char="–"/>
        <a:defRPr sz="2667" kern="1200">
          <a:solidFill>
            <a:schemeClr val="tx1"/>
          </a:solidFill>
          <a:latin typeface="Arial" charset="0"/>
          <a:ea typeface="Arial" charset="0"/>
          <a:cs typeface="Arial" charset="0"/>
        </a:defRPr>
      </a:lvl4pPr>
      <a:lvl5pPr marL="2743063" indent="-304784" algn="l" defTabSz="609570" rtl="0" eaLnBrk="0" fontAlgn="base" hangingPunct="0">
        <a:spcBef>
          <a:spcPct val="20000"/>
        </a:spcBef>
        <a:spcAft>
          <a:spcPct val="0"/>
        </a:spcAft>
        <a:buFont typeface="Arial" charset="0"/>
        <a:buChar char="»"/>
        <a:defRPr sz="2667" kern="1200">
          <a:solidFill>
            <a:schemeClr val="tx1"/>
          </a:solidFill>
          <a:latin typeface="Arial" charset="0"/>
          <a:ea typeface="Arial" charset="0"/>
          <a:cs typeface="Arial"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ZRLq3ZuTBJM?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GjhQj2WiJmFXBSwooZ6sOcGmsKRUjjLfVRB5qZsWD_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p:nvPr/>
        </p:nvSpPr>
        <p:spPr>
          <a:xfrm>
            <a:off x="0" y="0"/>
            <a:ext cx="3538846" cy="6858000"/>
          </a:xfrm>
          <a:prstGeom prst="rect">
            <a:avLst/>
          </a:prstGeom>
          <a:solidFill>
            <a:schemeClr val="accent1">
              <a:lumMod val="50000"/>
            </a:schemeClr>
          </a:solidFill>
          <a:ln>
            <a:solidFill>
              <a:srgbClr val="0070C0"/>
            </a:solidFill>
          </a:ln>
        </p:spPr>
        <p:txBody>
          <a:bodyPr spcFirstLastPara="1" wrap="square" lIns="91412" tIns="45684" rIns="91412" bIns="45684" anchor="ctr" anchorCtr="0">
            <a:noAutofit/>
          </a:bodyPr>
          <a:lstStyle/>
          <a:p>
            <a:pPr algn="ctr"/>
            <a:endParaRPr dirty="0">
              <a:solidFill>
                <a:schemeClr val="lt1"/>
              </a:solidFill>
              <a:latin typeface="Calibri"/>
              <a:ea typeface="Calibri"/>
              <a:cs typeface="Calibri"/>
              <a:sym typeface="Calibri"/>
            </a:endParaRPr>
          </a:p>
        </p:txBody>
      </p:sp>
      <p:sp>
        <p:nvSpPr>
          <p:cNvPr id="95" name="Google Shape;95;p1"/>
          <p:cNvSpPr txBox="1">
            <a:spLocks noGrp="1"/>
          </p:cNvSpPr>
          <p:nvPr>
            <p:ph type="sldNum" idx="12"/>
          </p:nvPr>
        </p:nvSpPr>
        <p:spPr>
          <a:xfrm>
            <a:off x="9448800" y="6492875"/>
            <a:ext cx="2743200" cy="365125"/>
          </a:xfrm>
          <a:prstGeom prst="rect">
            <a:avLst/>
          </a:prstGeom>
          <a:noFill/>
          <a:ln>
            <a:noFill/>
          </a:ln>
        </p:spPr>
        <p:txBody>
          <a:bodyPr spcFirstLastPara="1" vert="horz" wrap="square" lIns="91412" tIns="45684" rIns="91412" bIns="45684" rtlCol="0" anchor="ctr" anchorCtr="0">
            <a:noAutofit/>
          </a:bodyPr>
          <a:lstStyle/>
          <a:p>
            <a:fld id="{00000000-1234-1234-1234-123412341234}" type="slidenum">
              <a:rPr lang="en-US"/>
              <a:pPr/>
              <a:t>1</a:t>
            </a:fld>
            <a:endParaRPr/>
          </a:p>
        </p:txBody>
      </p:sp>
      <p:pic>
        <p:nvPicPr>
          <p:cNvPr id="96" name="Google Shape;96;p1" descr="CollegePoint"/>
          <p:cNvPicPr preferRelativeResize="0"/>
          <p:nvPr/>
        </p:nvPicPr>
        <p:blipFill rotWithShape="1">
          <a:blip r:embed="rId3">
            <a:alphaModFix/>
          </a:blip>
          <a:srcRect/>
          <a:stretch/>
        </p:blipFill>
        <p:spPr>
          <a:xfrm>
            <a:off x="575042" y="2234619"/>
            <a:ext cx="2388763" cy="2388763"/>
          </a:xfrm>
          <a:prstGeom prst="rect">
            <a:avLst/>
          </a:prstGeom>
          <a:noFill/>
          <a:ln>
            <a:noFill/>
          </a:ln>
        </p:spPr>
      </p:pic>
      <p:pic>
        <p:nvPicPr>
          <p:cNvPr id="97" name="Google Shape;97;p1" descr="https://pbs.twimg.com/media/DkK6iW2W0AA33RG.jpg:large"/>
          <p:cNvPicPr preferRelativeResize="0"/>
          <p:nvPr/>
        </p:nvPicPr>
        <p:blipFill rotWithShape="1">
          <a:blip r:embed="rId4">
            <a:alphaModFix/>
          </a:blip>
          <a:srcRect r="5368"/>
          <a:stretch/>
        </p:blipFill>
        <p:spPr>
          <a:xfrm>
            <a:off x="3538846" y="0"/>
            <a:ext cx="8653154" cy="6858000"/>
          </a:xfrm>
          <a:prstGeom prst="rect">
            <a:avLst/>
          </a:prstGeom>
          <a:noFill/>
          <a:ln>
            <a:noFill/>
          </a:ln>
        </p:spPr>
      </p:pic>
      <p:sp>
        <p:nvSpPr>
          <p:cNvPr id="98" name="Google Shape;98;p1"/>
          <p:cNvSpPr/>
          <p:nvPr/>
        </p:nvSpPr>
        <p:spPr>
          <a:xfrm>
            <a:off x="4212920" y="2237838"/>
            <a:ext cx="7305005" cy="1754326"/>
          </a:xfrm>
          <a:prstGeom prst="rect">
            <a:avLst/>
          </a:prstGeom>
          <a:noFill/>
          <a:ln>
            <a:noFill/>
          </a:ln>
        </p:spPr>
        <p:txBody>
          <a:bodyPr spcFirstLastPara="1" wrap="square" lIns="91412" tIns="45684" rIns="91412" bIns="45684" anchor="t" anchorCtr="0">
            <a:noAutofit/>
          </a:bodyPr>
          <a:lstStyle/>
          <a:p>
            <a:r>
              <a:rPr lang="en-US" sz="5400" b="1">
                <a:solidFill>
                  <a:srgbClr val="FFFFFF"/>
                </a:solidFill>
                <a:latin typeface="Calibri"/>
                <a:ea typeface="Calibri"/>
                <a:cs typeface="Calibri"/>
                <a:sym typeface="Calibri"/>
              </a:rPr>
              <a:t>Free college advising.</a:t>
            </a:r>
            <a:br>
              <a:rPr lang="en-US" sz="5400" b="1">
                <a:solidFill>
                  <a:srgbClr val="FFFFFF"/>
                </a:solidFill>
                <a:latin typeface="Calibri"/>
                <a:ea typeface="Calibri"/>
                <a:cs typeface="Calibri"/>
                <a:sym typeface="Calibri"/>
              </a:rPr>
            </a:br>
            <a:r>
              <a:rPr lang="en-US" sz="5400" b="1">
                <a:solidFill>
                  <a:srgbClr val="FFFFFF"/>
                </a:solidFill>
                <a:latin typeface="Calibri"/>
                <a:ea typeface="Calibri"/>
                <a:cs typeface="Calibri"/>
                <a:sym typeface="Calibri"/>
              </a:rPr>
              <a:t>Wherever you are.</a:t>
            </a:r>
            <a:endParaRPr sz="5400" b="1">
              <a:solidFill>
                <a:srgbClr val="FFFFFF"/>
              </a:solidFill>
              <a:latin typeface="Calibri"/>
              <a:ea typeface="Calibri"/>
              <a:cs typeface="Calibri"/>
              <a:sym typeface="Calibri"/>
            </a:endParaRPr>
          </a:p>
        </p:txBody>
      </p:sp>
      <p:pic>
        <p:nvPicPr>
          <p:cNvPr id="99" name="Google Shape;99;p1"/>
          <p:cNvPicPr preferRelativeResize="0"/>
          <p:nvPr/>
        </p:nvPicPr>
        <p:blipFill rotWithShape="1">
          <a:blip r:embed="rId5">
            <a:alphaModFix/>
          </a:blip>
          <a:srcRect/>
          <a:stretch/>
        </p:blipFill>
        <p:spPr>
          <a:xfrm>
            <a:off x="9263896" y="6040391"/>
            <a:ext cx="2875635" cy="822960"/>
          </a:xfrm>
          <a:prstGeom prst="rect">
            <a:avLst/>
          </a:prstGeom>
          <a:noFill/>
          <a:ln>
            <a:noFill/>
          </a:ln>
        </p:spPr>
      </p:pic>
    </p:spTree>
    <p:extLst>
      <p:ext uri="{BB962C8B-B14F-4D97-AF65-F5344CB8AC3E}">
        <p14:creationId xmlns:p14="http://schemas.microsoft.com/office/powerpoint/2010/main" val="66559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p:nvPr/>
        </p:nvSpPr>
        <p:spPr>
          <a:xfrm>
            <a:off x="0" y="0"/>
            <a:ext cx="3538846" cy="6858000"/>
          </a:xfrm>
          <a:prstGeom prst="rect">
            <a:avLst/>
          </a:prstGeom>
          <a:solidFill>
            <a:schemeClr val="accent1">
              <a:lumMod val="50000"/>
            </a:schemeClr>
          </a:solidFill>
          <a:ln>
            <a:noFill/>
          </a:ln>
        </p:spPr>
        <p:txBody>
          <a:bodyPr spcFirstLastPara="1" wrap="square" lIns="91412" tIns="45684" rIns="91412" bIns="45684" anchor="ctr" anchorCtr="0">
            <a:noAutofit/>
          </a:bodyPr>
          <a:lstStyle/>
          <a:p>
            <a:pPr algn="ctr"/>
            <a:endParaRPr>
              <a:solidFill>
                <a:schemeClr val="lt1"/>
              </a:solidFill>
              <a:latin typeface="Calibri"/>
              <a:ea typeface="Calibri"/>
              <a:cs typeface="Calibri"/>
              <a:sym typeface="Calibri"/>
            </a:endParaRPr>
          </a:p>
        </p:txBody>
      </p:sp>
      <p:sp>
        <p:nvSpPr>
          <p:cNvPr id="95" name="Google Shape;95;p1"/>
          <p:cNvSpPr txBox="1">
            <a:spLocks noGrp="1"/>
          </p:cNvSpPr>
          <p:nvPr>
            <p:ph type="sldNum" idx="12"/>
          </p:nvPr>
        </p:nvSpPr>
        <p:spPr>
          <a:xfrm>
            <a:off x="9448800" y="6492875"/>
            <a:ext cx="2743200" cy="365125"/>
          </a:xfrm>
          <a:prstGeom prst="rect">
            <a:avLst/>
          </a:prstGeom>
          <a:noFill/>
          <a:ln>
            <a:noFill/>
          </a:ln>
        </p:spPr>
        <p:txBody>
          <a:bodyPr spcFirstLastPara="1" vert="horz" wrap="square" lIns="91412" tIns="45684" rIns="91412" bIns="45684" rtlCol="0" anchor="ctr" anchorCtr="0">
            <a:noAutofit/>
          </a:bodyPr>
          <a:lstStyle/>
          <a:p>
            <a:fld id="{00000000-1234-1234-1234-123412341234}" type="slidenum">
              <a:rPr lang="en-US"/>
              <a:pPr/>
              <a:t>2</a:t>
            </a:fld>
            <a:endParaRPr/>
          </a:p>
        </p:txBody>
      </p:sp>
      <p:pic>
        <p:nvPicPr>
          <p:cNvPr id="96" name="Google Shape;96;p1" descr="CollegePoint"/>
          <p:cNvPicPr preferRelativeResize="0"/>
          <p:nvPr/>
        </p:nvPicPr>
        <p:blipFill rotWithShape="1">
          <a:blip r:embed="rId3">
            <a:alphaModFix/>
          </a:blip>
          <a:srcRect/>
          <a:stretch/>
        </p:blipFill>
        <p:spPr>
          <a:xfrm>
            <a:off x="575042" y="2234619"/>
            <a:ext cx="2388763" cy="2388763"/>
          </a:xfrm>
          <a:prstGeom prst="rect">
            <a:avLst/>
          </a:prstGeom>
          <a:noFill/>
          <a:ln>
            <a:noFill/>
          </a:ln>
        </p:spPr>
      </p:pic>
      <p:sp>
        <p:nvSpPr>
          <p:cNvPr id="98" name="Google Shape;98;p1"/>
          <p:cNvSpPr/>
          <p:nvPr/>
        </p:nvSpPr>
        <p:spPr>
          <a:xfrm>
            <a:off x="4212920" y="2237838"/>
            <a:ext cx="7305005" cy="1754326"/>
          </a:xfrm>
          <a:prstGeom prst="rect">
            <a:avLst/>
          </a:prstGeom>
          <a:noFill/>
          <a:ln>
            <a:noFill/>
          </a:ln>
        </p:spPr>
        <p:txBody>
          <a:bodyPr spcFirstLastPara="1" wrap="square" lIns="91412" tIns="45684" rIns="91412" bIns="45684" anchor="t" anchorCtr="0">
            <a:noAutofit/>
          </a:bodyPr>
          <a:lstStyle/>
          <a:p>
            <a:endParaRPr lang="en-US" sz="5400" b="1" dirty="0">
              <a:solidFill>
                <a:srgbClr val="FFFFFF"/>
              </a:solidFill>
              <a:latin typeface="Calibri"/>
              <a:ea typeface="Calibri"/>
              <a:cs typeface="Calibri"/>
              <a:sym typeface="Calibri"/>
            </a:endParaRPr>
          </a:p>
        </p:txBody>
      </p:sp>
      <p:sp>
        <p:nvSpPr>
          <p:cNvPr id="9" name="TextBox 8">
            <a:extLst>
              <a:ext uri="{FF2B5EF4-FFF2-40B4-BE49-F238E27FC236}">
                <a16:creationId xmlns:a16="http://schemas.microsoft.com/office/drawing/2014/main" id="{E7A1BBE5-6B4E-47F0-B098-0EA142CD95F1}"/>
              </a:ext>
            </a:extLst>
          </p:cNvPr>
          <p:cNvSpPr txBox="1"/>
          <p:nvPr/>
        </p:nvSpPr>
        <p:spPr>
          <a:xfrm>
            <a:off x="4816024" y="1945726"/>
            <a:ext cx="6258930" cy="2677656"/>
          </a:xfrm>
          <a:prstGeom prst="rect">
            <a:avLst/>
          </a:prstGeom>
          <a:noFill/>
        </p:spPr>
        <p:txBody>
          <a:bodyPr wrap="square">
            <a:spAutoFit/>
          </a:bodyPr>
          <a:lstStyle/>
          <a:p>
            <a:r>
              <a:rPr lang="en-US" sz="2800" dirty="0"/>
              <a:t>Each year, tens of thousands of hardworking, high-achieving students from low- and moderate-income families do not apply to leading colleges and universities that they are qualified to attend.</a:t>
            </a:r>
          </a:p>
        </p:txBody>
      </p:sp>
      <p:sp>
        <p:nvSpPr>
          <p:cNvPr id="11" name="TextBox 10">
            <a:extLst>
              <a:ext uri="{FF2B5EF4-FFF2-40B4-BE49-F238E27FC236}">
                <a16:creationId xmlns:a16="http://schemas.microsoft.com/office/drawing/2014/main" id="{E329FBB2-A417-47B1-8A37-742EBECBEE16}"/>
              </a:ext>
            </a:extLst>
          </p:cNvPr>
          <p:cNvSpPr txBox="1"/>
          <p:nvPr/>
        </p:nvSpPr>
        <p:spPr>
          <a:xfrm>
            <a:off x="4816024" y="1029059"/>
            <a:ext cx="6098796" cy="584775"/>
          </a:xfrm>
          <a:prstGeom prst="rect">
            <a:avLst/>
          </a:prstGeom>
          <a:noFill/>
        </p:spPr>
        <p:txBody>
          <a:bodyPr wrap="square">
            <a:spAutoFit/>
          </a:bodyPr>
          <a:lstStyle/>
          <a:p>
            <a:pPr algn="ctr"/>
            <a:r>
              <a:rPr lang="en-US" sz="3200" b="1" dirty="0"/>
              <a:t>CollegePoint Challenge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0" y="0"/>
            <a:ext cx="3538846" cy="6858000"/>
          </a:xfrm>
          <a:prstGeom prst="rect">
            <a:avLst/>
          </a:prstGeom>
          <a:solidFill>
            <a:schemeClr val="accent1">
              <a:lumMod val="50000"/>
            </a:schemeClr>
          </a:solidFill>
          <a:ln>
            <a:noFill/>
          </a:ln>
        </p:spPr>
        <p:txBody>
          <a:bodyPr spcFirstLastPara="1" wrap="square" lIns="91412" tIns="45684" rIns="91412" bIns="45684" anchor="ctr" anchorCtr="0">
            <a:noAutofit/>
          </a:bodyPr>
          <a:lstStyle/>
          <a:p>
            <a:pPr algn="ctr"/>
            <a:endParaRPr>
              <a:solidFill>
                <a:schemeClr val="lt1"/>
              </a:solidFill>
              <a:latin typeface="Calibri"/>
              <a:ea typeface="Calibri"/>
              <a:cs typeface="Calibri"/>
              <a:sym typeface="Calibri"/>
            </a:endParaRPr>
          </a:p>
        </p:txBody>
      </p:sp>
      <p:sp>
        <p:nvSpPr>
          <p:cNvPr id="113" name="Google Shape;113;p3"/>
          <p:cNvSpPr txBox="1">
            <a:spLocks noGrp="1"/>
          </p:cNvSpPr>
          <p:nvPr>
            <p:ph type="title"/>
          </p:nvPr>
        </p:nvSpPr>
        <p:spPr>
          <a:xfrm>
            <a:off x="472539" y="2585812"/>
            <a:ext cx="2593769" cy="1325563"/>
          </a:xfrm>
          <a:prstGeom prst="rect">
            <a:avLst/>
          </a:prstGeom>
          <a:noFill/>
          <a:ln>
            <a:noFill/>
          </a:ln>
        </p:spPr>
        <p:txBody>
          <a:bodyPr spcFirstLastPara="1" vert="horz" wrap="square" lIns="91412" tIns="45684" rIns="91412" bIns="45684" rtlCol="0" anchor="ctr" anchorCtr="0">
            <a:noAutofit/>
          </a:bodyPr>
          <a:lstStyle/>
          <a:p>
            <a:pPr algn="ctr">
              <a:spcBef>
                <a:spcPts val="0"/>
              </a:spcBef>
              <a:buClr>
                <a:srgbClr val="282844"/>
              </a:buClr>
              <a:buSzPts val="4400"/>
            </a:pPr>
            <a:r>
              <a:rPr lang="en-US" b="1" dirty="0">
                <a:solidFill>
                  <a:schemeClr val="bg1"/>
                </a:solidFill>
                <a:latin typeface="Calibri"/>
                <a:ea typeface="Calibri"/>
                <a:cs typeface="Calibri"/>
                <a:sym typeface="Calibri"/>
              </a:rPr>
              <a:t>Our Mission</a:t>
            </a:r>
            <a:endParaRPr dirty="0">
              <a:solidFill>
                <a:schemeClr val="bg1"/>
              </a:solidFill>
            </a:endParaRPr>
          </a:p>
        </p:txBody>
      </p:sp>
      <p:sp>
        <p:nvSpPr>
          <p:cNvPr id="114" name="Google Shape;114;p3"/>
          <p:cNvSpPr/>
          <p:nvPr/>
        </p:nvSpPr>
        <p:spPr>
          <a:xfrm>
            <a:off x="4321629" y="2341774"/>
            <a:ext cx="7124701" cy="1569600"/>
          </a:xfrm>
          <a:prstGeom prst="rect">
            <a:avLst/>
          </a:prstGeom>
          <a:noFill/>
          <a:ln>
            <a:noFill/>
          </a:ln>
        </p:spPr>
        <p:txBody>
          <a:bodyPr spcFirstLastPara="1" wrap="square" lIns="91412" tIns="45684" rIns="91412" bIns="45684" anchor="t" anchorCtr="0">
            <a:noAutofit/>
          </a:bodyPr>
          <a:lstStyle/>
          <a:p>
            <a:r>
              <a:rPr lang="en-US" sz="3200" b="1">
                <a:solidFill>
                  <a:srgbClr val="282844"/>
                </a:solidFill>
                <a:latin typeface="Calibri"/>
                <a:ea typeface="Calibri"/>
                <a:cs typeface="Calibri"/>
                <a:sym typeface="Calibri"/>
              </a:rPr>
              <a:t>Increase the number of high-achieving low- and moderate-income students who apply to and enroll in top colleges and universities nationwide.</a:t>
            </a:r>
            <a:endParaRPr>
              <a:solidFill>
                <a:schemeClr val="dk1"/>
              </a:solidFill>
              <a:latin typeface="Calibri"/>
              <a:ea typeface="Calibri"/>
              <a:cs typeface="Calibri"/>
              <a:sym typeface="Calibri"/>
            </a:endParaRPr>
          </a:p>
        </p:txBody>
      </p:sp>
      <p:sp>
        <p:nvSpPr>
          <p:cNvPr id="115" name="Google Shape;115;p3"/>
          <p:cNvSpPr txBox="1">
            <a:spLocks noGrp="1"/>
          </p:cNvSpPr>
          <p:nvPr>
            <p:ph type="sldNum" idx="12"/>
          </p:nvPr>
        </p:nvSpPr>
        <p:spPr>
          <a:xfrm>
            <a:off x="10195113" y="6503616"/>
            <a:ext cx="1869069" cy="354386"/>
          </a:xfrm>
          <a:prstGeom prst="rect">
            <a:avLst/>
          </a:prstGeom>
          <a:noFill/>
          <a:ln>
            <a:noFill/>
          </a:ln>
        </p:spPr>
        <p:txBody>
          <a:bodyPr spcFirstLastPara="1" vert="horz" wrap="square" lIns="88721" tIns="44338" rIns="88721" bIns="44338" rtlCol="0" anchor="ctr" anchorCtr="0">
            <a:noAutofit/>
          </a:bodyPr>
          <a:lstStyle/>
          <a:p>
            <a:fld id="{00000000-1234-1234-1234-123412341234}" type="slidenum">
              <a:rPr lang="en-US" sz="1165"/>
              <a:pPr/>
              <a:t>3</a:t>
            </a:fld>
            <a:endParaRPr sz="1165"/>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0" y="0"/>
            <a:ext cx="3538846" cy="6858000"/>
          </a:xfrm>
          <a:prstGeom prst="rect">
            <a:avLst/>
          </a:prstGeom>
          <a:solidFill>
            <a:schemeClr val="accent1">
              <a:lumMod val="50000"/>
            </a:schemeClr>
          </a:solidFill>
          <a:ln>
            <a:noFill/>
          </a:ln>
        </p:spPr>
        <p:txBody>
          <a:bodyPr spcFirstLastPara="1" wrap="square" lIns="91412" tIns="45684" rIns="91412" bIns="45684" anchor="ctr" anchorCtr="0">
            <a:noAutofit/>
          </a:bodyPr>
          <a:lstStyle/>
          <a:p>
            <a:pPr algn="ctr"/>
            <a:endParaRPr>
              <a:solidFill>
                <a:schemeClr val="lt1"/>
              </a:solidFill>
              <a:latin typeface="Calibri"/>
              <a:ea typeface="Calibri"/>
              <a:cs typeface="Calibri"/>
              <a:sym typeface="Calibri"/>
            </a:endParaRPr>
          </a:p>
        </p:txBody>
      </p:sp>
      <p:sp>
        <p:nvSpPr>
          <p:cNvPr id="113" name="Google Shape;113;p3"/>
          <p:cNvSpPr txBox="1">
            <a:spLocks noGrp="1"/>
          </p:cNvSpPr>
          <p:nvPr>
            <p:ph type="title"/>
          </p:nvPr>
        </p:nvSpPr>
        <p:spPr>
          <a:xfrm>
            <a:off x="472539" y="2585812"/>
            <a:ext cx="2593769" cy="1325563"/>
          </a:xfrm>
          <a:prstGeom prst="rect">
            <a:avLst/>
          </a:prstGeom>
          <a:noFill/>
          <a:ln>
            <a:noFill/>
          </a:ln>
        </p:spPr>
        <p:txBody>
          <a:bodyPr spcFirstLastPara="1" vert="horz" wrap="square" lIns="91412" tIns="45684" rIns="91412" bIns="45684" rtlCol="0" anchor="ctr" anchorCtr="0">
            <a:noAutofit/>
          </a:bodyPr>
          <a:lstStyle/>
          <a:p>
            <a:pPr algn="ctr">
              <a:spcBef>
                <a:spcPts val="0"/>
              </a:spcBef>
              <a:buClr>
                <a:srgbClr val="282844"/>
              </a:buClr>
              <a:buSzPts val="4400"/>
            </a:pPr>
            <a:r>
              <a:rPr lang="en-US" b="1" dirty="0">
                <a:solidFill>
                  <a:schemeClr val="bg1"/>
                </a:solidFill>
                <a:latin typeface="Calibri"/>
                <a:cs typeface="Calibri"/>
                <a:sym typeface="Calibri"/>
              </a:rPr>
              <a:t>Our Students</a:t>
            </a:r>
            <a:endParaRPr dirty="0">
              <a:solidFill>
                <a:schemeClr val="bg1"/>
              </a:solidFill>
            </a:endParaRPr>
          </a:p>
        </p:txBody>
      </p:sp>
      <p:sp>
        <p:nvSpPr>
          <p:cNvPr id="114" name="Google Shape;114;p3"/>
          <p:cNvSpPr/>
          <p:nvPr/>
        </p:nvSpPr>
        <p:spPr>
          <a:xfrm>
            <a:off x="4321629" y="2341774"/>
            <a:ext cx="7124701" cy="1569600"/>
          </a:xfrm>
          <a:prstGeom prst="rect">
            <a:avLst/>
          </a:prstGeom>
          <a:noFill/>
          <a:ln>
            <a:noFill/>
          </a:ln>
        </p:spPr>
        <p:txBody>
          <a:bodyPr spcFirstLastPara="1" wrap="square" lIns="91412" tIns="45684" rIns="91412" bIns="45684" anchor="t" anchorCtr="0">
            <a:noAutofit/>
          </a:bodyPr>
          <a:lstStyle/>
          <a:p>
            <a:endParaRPr dirty="0">
              <a:solidFill>
                <a:schemeClr val="dk1"/>
              </a:solidFill>
              <a:latin typeface="Calibri"/>
              <a:ea typeface="Calibri"/>
              <a:cs typeface="Calibri"/>
              <a:sym typeface="Calibri"/>
            </a:endParaRPr>
          </a:p>
        </p:txBody>
      </p:sp>
      <p:sp>
        <p:nvSpPr>
          <p:cNvPr id="115" name="Google Shape;115;p3"/>
          <p:cNvSpPr txBox="1">
            <a:spLocks noGrp="1"/>
          </p:cNvSpPr>
          <p:nvPr>
            <p:ph type="sldNum" idx="12"/>
          </p:nvPr>
        </p:nvSpPr>
        <p:spPr>
          <a:xfrm>
            <a:off x="10195113" y="6503616"/>
            <a:ext cx="1869069" cy="354386"/>
          </a:xfrm>
          <a:prstGeom prst="rect">
            <a:avLst/>
          </a:prstGeom>
          <a:noFill/>
          <a:ln>
            <a:noFill/>
          </a:ln>
        </p:spPr>
        <p:txBody>
          <a:bodyPr spcFirstLastPara="1" vert="horz" wrap="square" lIns="88721" tIns="44338" rIns="88721" bIns="44338" rtlCol="0" anchor="ctr" anchorCtr="0">
            <a:noAutofit/>
          </a:bodyPr>
          <a:lstStyle/>
          <a:p>
            <a:fld id="{00000000-1234-1234-1234-123412341234}" type="slidenum">
              <a:rPr lang="en-US" sz="1165"/>
              <a:pPr/>
              <a:t>4</a:t>
            </a:fld>
            <a:endParaRPr sz="1165"/>
          </a:p>
        </p:txBody>
      </p:sp>
      <p:pic>
        <p:nvPicPr>
          <p:cNvPr id="2" name="Online Media 1" title="How CollegePoint Helped Gina Choose Yale | Bloomberg Philanthropies">
            <a:hlinkClick r:id="" action="ppaction://media"/>
            <a:extLst>
              <a:ext uri="{FF2B5EF4-FFF2-40B4-BE49-F238E27FC236}">
                <a16:creationId xmlns:a16="http://schemas.microsoft.com/office/drawing/2014/main" id="{2456D757-ACCE-4A5C-862E-A2769FD399AA}"/>
              </a:ext>
            </a:extLst>
          </p:cNvPr>
          <p:cNvPicPr>
            <a:picLocks noRot="1" noChangeAspect="1"/>
          </p:cNvPicPr>
          <p:nvPr>
            <a:videoFile r:link="rId1"/>
          </p:nvPr>
        </p:nvPicPr>
        <p:blipFill>
          <a:blip r:embed="rId4"/>
          <a:stretch>
            <a:fillRect/>
          </a:stretch>
        </p:blipFill>
        <p:spPr>
          <a:xfrm>
            <a:off x="4321629" y="747331"/>
            <a:ext cx="7157068" cy="4043744"/>
          </a:xfrm>
          <a:prstGeom prst="rect">
            <a:avLst/>
          </a:prstGeom>
        </p:spPr>
      </p:pic>
    </p:spTree>
    <p:extLst>
      <p:ext uri="{BB962C8B-B14F-4D97-AF65-F5344CB8AC3E}">
        <p14:creationId xmlns:p14="http://schemas.microsoft.com/office/powerpoint/2010/main" val="198054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p:nvPr/>
        </p:nvSpPr>
        <p:spPr>
          <a:xfrm>
            <a:off x="4637845" y="128660"/>
            <a:ext cx="3912300" cy="1868296"/>
          </a:xfrm>
          <a:prstGeom prst="rect">
            <a:avLst/>
          </a:prstGeom>
          <a:noFill/>
          <a:ln>
            <a:noFill/>
          </a:ln>
        </p:spPr>
        <p:txBody>
          <a:bodyPr spcFirstLastPara="1" wrap="square" lIns="91412" tIns="45684" rIns="91412" bIns="45684" anchor="t" anchorCtr="0">
            <a:noAutofit/>
          </a:bodyPr>
          <a:lstStyle/>
          <a:p>
            <a:r>
              <a:rPr lang="en-US" b="1" dirty="0">
                <a:solidFill>
                  <a:schemeClr val="accent1">
                    <a:lumMod val="50000"/>
                  </a:schemeClr>
                </a:solidFill>
                <a:latin typeface="Calibri"/>
                <a:ea typeface="Calibri"/>
                <a:cs typeface="Calibri"/>
                <a:sym typeface="Calibri"/>
              </a:rPr>
              <a:t>Identify eligible students</a:t>
            </a:r>
            <a:endParaRPr b="1" dirty="0">
              <a:solidFill>
                <a:schemeClr val="accent1">
                  <a:lumMod val="50000"/>
                </a:schemeClr>
              </a:solidFill>
              <a:latin typeface="Calibri"/>
              <a:ea typeface="Calibri"/>
              <a:cs typeface="Calibri"/>
              <a:sym typeface="Calibri"/>
            </a:endParaRPr>
          </a:p>
          <a:p>
            <a:pPr marL="285756" indent="-285756">
              <a:buClr>
                <a:srgbClr val="282844"/>
              </a:buClr>
              <a:buSzPts val="1800"/>
              <a:buFont typeface="Arial"/>
              <a:buChar char="•"/>
            </a:pPr>
            <a:r>
              <a:rPr lang="en-US" sz="1412" dirty="0">
                <a:solidFill>
                  <a:srgbClr val="282844"/>
                </a:solidFill>
                <a:latin typeface="Calibri"/>
                <a:ea typeface="Calibri"/>
                <a:cs typeface="Calibri"/>
                <a:sym typeface="Calibri"/>
              </a:rPr>
              <a:t>GPA ≥ 3.5 </a:t>
            </a:r>
            <a:endParaRPr sz="1412" dirty="0">
              <a:solidFill>
                <a:schemeClr val="dk1"/>
              </a:solidFill>
              <a:latin typeface="Calibri"/>
              <a:ea typeface="Calibri"/>
              <a:cs typeface="Calibri"/>
              <a:sym typeface="Calibri"/>
            </a:endParaRPr>
          </a:p>
          <a:p>
            <a:pPr marL="285756" indent="-285756">
              <a:buClr>
                <a:srgbClr val="282844"/>
              </a:buClr>
              <a:buSzPts val="1800"/>
              <a:buFont typeface="Arial"/>
              <a:buChar char="•"/>
            </a:pPr>
            <a:r>
              <a:rPr lang="en-US" sz="1412" dirty="0">
                <a:solidFill>
                  <a:srgbClr val="282844"/>
                </a:solidFill>
                <a:latin typeface="Calibri"/>
                <a:ea typeface="Calibri"/>
                <a:cs typeface="Calibri"/>
                <a:sym typeface="Calibri"/>
              </a:rPr>
              <a:t>A score ≥ 90th percentile on the PSAT, SAT, or ACT</a:t>
            </a:r>
          </a:p>
          <a:p>
            <a:pPr marL="285756" indent="-285756">
              <a:buClr>
                <a:srgbClr val="282844"/>
              </a:buClr>
              <a:buSzPts val="1800"/>
              <a:buFont typeface="Arial"/>
              <a:buChar char="•"/>
            </a:pPr>
            <a:r>
              <a:rPr lang="en-US" sz="1412" dirty="0">
                <a:solidFill>
                  <a:srgbClr val="282844"/>
                </a:solidFill>
                <a:latin typeface="Calibri"/>
                <a:ea typeface="Calibri"/>
                <a:cs typeface="Calibri"/>
                <a:sym typeface="Calibri"/>
              </a:rPr>
              <a:t>Or taken or currently enrolled in at least 2 college-level courses</a:t>
            </a:r>
            <a:endParaRPr sz="1412" dirty="0">
              <a:solidFill>
                <a:schemeClr val="dk1"/>
              </a:solidFill>
              <a:latin typeface="Calibri"/>
              <a:ea typeface="Calibri"/>
              <a:cs typeface="Calibri"/>
              <a:sym typeface="Calibri"/>
            </a:endParaRPr>
          </a:p>
          <a:p>
            <a:pPr marL="285756" indent="-285756">
              <a:buClr>
                <a:srgbClr val="282844"/>
              </a:buClr>
              <a:buSzPts val="1800"/>
              <a:buFont typeface="Arial"/>
              <a:buChar char="•"/>
            </a:pPr>
            <a:r>
              <a:rPr lang="en-US" sz="1412" dirty="0">
                <a:solidFill>
                  <a:srgbClr val="282844"/>
                </a:solidFill>
                <a:latin typeface="Calibri"/>
                <a:ea typeface="Calibri"/>
                <a:cs typeface="Calibri"/>
                <a:sym typeface="Calibri"/>
              </a:rPr>
              <a:t>An earned family income ≤ $80,000 per year</a:t>
            </a:r>
            <a:endParaRPr sz="1588" dirty="0"/>
          </a:p>
          <a:p>
            <a:pPr marL="285756" indent="-285756">
              <a:buClr>
                <a:srgbClr val="282844"/>
              </a:buClr>
              <a:buSzPts val="1800"/>
              <a:buFont typeface="Arial"/>
              <a:buChar char="•"/>
            </a:pPr>
            <a:r>
              <a:rPr lang="en-US" sz="1412" dirty="0">
                <a:solidFill>
                  <a:srgbClr val="282844"/>
                </a:solidFill>
                <a:latin typeface="Calibri"/>
                <a:ea typeface="Calibri"/>
                <a:cs typeface="Calibri"/>
                <a:sym typeface="Calibri"/>
              </a:rPr>
              <a:t>Partner with mission-aligned organizations such as ACT, the College Board, Jack Kent Cooke Foundation</a:t>
            </a:r>
            <a:endParaRPr sz="1412" dirty="0">
              <a:solidFill>
                <a:srgbClr val="282844"/>
              </a:solidFill>
              <a:latin typeface="Calibri"/>
              <a:ea typeface="Calibri"/>
              <a:cs typeface="Calibri"/>
              <a:sym typeface="Calibri"/>
            </a:endParaRPr>
          </a:p>
        </p:txBody>
      </p:sp>
      <p:sp>
        <p:nvSpPr>
          <p:cNvPr id="122" name="Google Shape;122;p4"/>
          <p:cNvSpPr/>
          <p:nvPr/>
        </p:nvSpPr>
        <p:spPr>
          <a:xfrm>
            <a:off x="6295277" y="2585812"/>
            <a:ext cx="4146600" cy="1667595"/>
          </a:xfrm>
          <a:prstGeom prst="rect">
            <a:avLst/>
          </a:prstGeom>
          <a:noFill/>
          <a:ln>
            <a:noFill/>
          </a:ln>
        </p:spPr>
        <p:txBody>
          <a:bodyPr spcFirstLastPara="1" wrap="square" lIns="91412" tIns="45684" rIns="91412" bIns="45684" anchor="t" anchorCtr="0">
            <a:noAutofit/>
          </a:bodyPr>
          <a:lstStyle/>
          <a:p>
            <a:r>
              <a:rPr lang="en-US" b="1" dirty="0">
                <a:solidFill>
                  <a:schemeClr val="accent1">
                    <a:lumMod val="50000"/>
                  </a:schemeClr>
                </a:solidFill>
                <a:latin typeface="Calibri"/>
                <a:cs typeface="Calibri"/>
                <a:sym typeface="Calibri"/>
              </a:rPr>
              <a:t>Engage Students</a:t>
            </a:r>
            <a:endParaRPr b="1" dirty="0">
              <a:solidFill>
                <a:schemeClr val="accent1">
                  <a:lumMod val="50000"/>
                </a:schemeClr>
              </a:solidFill>
              <a:latin typeface="Calibri"/>
              <a:cs typeface="Calibri"/>
              <a:sym typeface="Calibri"/>
            </a:endParaRPr>
          </a:p>
          <a:p>
            <a:r>
              <a:rPr lang="en-US" sz="1588" dirty="0">
                <a:solidFill>
                  <a:srgbClr val="282844"/>
                </a:solidFill>
                <a:latin typeface="Calibri"/>
                <a:ea typeface="Calibri"/>
                <a:cs typeface="Calibri"/>
                <a:sym typeface="Calibri"/>
              </a:rPr>
              <a:t>Each student receives a virtual advisor from one of our </a:t>
            </a:r>
            <a:r>
              <a:rPr lang="en-US" sz="1588" dirty="0">
                <a:solidFill>
                  <a:schemeClr val="dk1"/>
                </a:solidFill>
                <a:latin typeface="Calibri"/>
                <a:ea typeface="Calibri"/>
                <a:cs typeface="Calibri"/>
                <a:sym typeface="Calibri"/>
              </a:rPr>
              <a:t>advising partners </a:t>
            </a:r>
            <a:r>
              <a:rPr lang="en-US" sz="1588" dirty="0">
                <a:solidFill>
                  <a:srgbClr val="282844"/>
                </a:solidFill>
                <a:latin typeface="Calibri"/>
                <a:ea typeface="Calibri"/>
                <a:cs typeface="Calibri"/>
                <a:sym typeface="Calibri"/>
              </a:rPr>
              <a:t>who provide students with the support they need to navigate the college application process</a:t>
            </a:r>
            <a:endParaRPr sz="1588" dirty="0"/>
          </a:p>
        </p:txBody>
      </p:sp>
      <p:sp>
        <p:nvSpPr>
          <p:cNvPr id="123" name="Google Shape;123;p4"/>
          <p:cNvSpPr/>
          <p:nvPr/>
        </p:nvSpPr>
        <p:spPr>
          <a:xfrm>
            <a:off x="8096401" y="4698040"/>
            <a:ext cx="3813000" cy="2031300"/>
          </a:xfrm>
          <a:prstGeom prst="rect">
            <a:avLst/>
          </a:prstGeom>
          <a:noFill/>
          <a:ln>
            <a:noFill/>
          </a:ln>
        </p:spPr>
        <p:txBody>
          <a:bodyPr spcFirstLastPara="1" wrap="square" lIns="91412" tIns="45684" rIns="91412" bIns="45684" anchor="t" anchorCtr="0">
            <a:noAutofit/>
          </a:bodyPr>
          <a:lstStyle/>
          <a:p>
            <a:r>
              <a:rPr lang="en-US" sz="1588" b="1" dirty="0">
                <a:solidFill>
                  <a:schemeClr val="accent1">
                    <a:lumMod val="50000"/>
                  </a:schemeClr>
                </a:solidFill>
                <a:latin typeface="Calibri"/>
                <a:ea typeface="Calibri"/>
                <a:cs typeface="Calibri"/>
                <a:sym typeface="Calibri"/>
              </a:rPr>
              <a:t>Assess and Improve </a:t>
            </a:r>
            <a:endParaRPr sz="1588" dirty="0">
              <a:solidFill>
                <a:schemeClr val="accent1">
                  <a:lumMod val="50000"/>
                </a:schemeClr>
              </a:solidFill>
              <a:latin typeface="Calibri"/>
              <a:ea typeface="Calibri"/>
              <a:cs typeface="Calibri"/>
              <a:sym typeface="Calibri"/>
            </a:endParaRPr>
          </a:p>
          <a:p>
            <a:r>
              <a:rPr lang="en-US" sz="1588" dirty="0">
                <a:solidFill>
                  <a:srgbClr val="282844"/>
                </a:solidFill>
                <a:latin typeface="Calibri"/>
                <a:ea typeface="Calibri"/>
                <a:cs typeface="Calibri"/>
                <a:sym typeface="Calibri"/>
              </a:rPr>
              <a:t>By working with researchers at UVA and Stanford we are able to continually improve advising for students </a:t>
            </a:r>
            <a:endParaRPr sz="1588" dirty="0">
              <a:solidFill>
                <a:srgbClr val="282844"/>
              </a:solidFill>
              <a:latin typeface="Calibri"/>
              <a:ea typeface="Calibri"/>
              <a:cs typeface="Calibri"/>
              <a:sym typeface="Calibri"/>
            </a:endParaRPr>
          </a:p>
        </p:txBody>
      </p:sp>
      <p:sp>
        <p:nvSpPr>
          <p:cNvPr id="124" name="Google Shape;124;p4"/>
          <p:cNvSpPr/>
          <p:nvPr/>
        </p:nvSpPr>
        <p:spPr>
          <a:xfrm>
            <a:off x="0" y="38026"/>
            <a:ext cx="3538846" cy="6858000"/>
          </a:xfrm>
          <a:prstGeom prst="rect">
            <a:avLst/>
          </a:prstGeom>
          <a:solidFill>
            <a:schemeClr val="accent1">
              <a:lumMod val="50000"/>
            </a:schemeClr>
          </a:solidFill>
          <a:ln>
            <a:noFill/>
          </a:ln>
        </p:spPr>
        <p:txBody>
          <a:bodyPr spcFirstLastPara="1" wrap="square" lIns="91412" tIns="45684" rIns="91412" bIns="45684" anchor="ctr" anchorCtr="0">
            <a:noAutofit/>
          </a:bodyPr>
          <a:lstStyle/>
          <a:p>
            <a:pPr algn="ctr"/>
            <a:endParaRPr>
              <a:solidFill>
                <a:schemeClr val="lt1"/>
              </a:solidFill>
              <a:latin typeface="Calibri"/>
              <a:ea typeface="Calibri"/>
              <a:cs typeface="Calibri"/>
              <a:sym typeface="Calibri"/>
            </a:endParaRPr>
          </a:p>
        </p:txBody>
      </p:sp>
      <p:sp>
        <p:nvSpPr>
          <p:cNvPr id="125" name="Google Shape;125;p4"/>
          <p:cNvSpPr txBox="1">
            <a:spLocks noGrp="1"/>
          </p:cNvSpPr>
          <p:nvPr>
            <p:ph type="title"/>
          </p:nvPr>
        </p:nvSpPr>
        <p:spPr>
          <a:xfrm>
            <a:off x="472539" y="2585812"/>
            <a:ext cx="2593769" cy="1325563"/>
          </a:xfrm>
          <a:prstGeom prst="rect">
            <a:avLst/>
          </a:prstGeom>
          <a:noFill/>
          <a:ln>
            <a:noFill/>
          </a:ln>
        </p:spPr>
        <p:txBody>
          <a:bodyPr spcFirstLastPara="1" vert="horz" wrap="square" lIns="91412" tIns="45684" rIns="91412" bIns="45684" rtlCol="0" anchor="ctr" anchorCtr="0">
            <a:noAutofit/>
          </a:bodyPr>
          <a:lstStyle/>
          <a:p>
            <a:pPr algn="ctr">
              <a:spcBef>
                <a:spcPts val="0"/>
              </a:spcBef>
              <a:buClr>
                <a:srgbClr val="282844"/>
              </a:buClr>
              <a:buSzPts val="4400"/>
            </a:pPr>
            <a:r>
              <a:rPr lang="en-US" b="1" dirty="0">
                <a:solidFill>
                  <a:schemeClr val="bg1"/>
                </a:solidFill>
              </a:rPr>
              <a:t>Our </a:t>
            </a:r>
            <a:r>
              <a:rPr lang="en-US" b="1" dirty="0">
                <a:solidFill>
                  <a:schemeClr val="bg1"/>
                </a:solidFill>
                <a:latin typeface="Calibri"/>
                <a:ea typeface="Calibri"/>
                <a:cs typeface="Calibri"/>
                <a:sym typeface="Calibri"/>
              </a:rPr>
              <a:t>Approach</a:t>
            </a:r>
            <a:endParaRPr dirty="0">
              <a:solidFill>
                <a:schemeClr val="bg1"/>
              </a:solidFill>
            </a:endParaRPr>
          </a:p>
        </p:txBody>
      </p:sp>
      <p:pic>
        <p:nvPicPr>
          <p:cNvPr id="126" name="Google Shape;126;p4" descr="Magnifying glass"/>
          <p:cNvPicPr preferRelativeResize="0"/>
          <p:nvPr/>
        </p:nvPicPr>
        <p:blipFill rotWithShape="1">
          <a:blip r:embed="rId3">
            <a:alphaModFix/>
          </a:blip>
          <a:srcRect/>
          <a:stretch/>
        </p:blipFill>
        <p:spPr>
          <a:xfrm>
            <a:off x="3792947" y="893619"/>
            <a:ext cx="590797" cy="590797"/>
          </a:xfrm>
          <a:prstGeom prst="rect">
            <a:avLst/>
          </a:prstGeom>
          <a:noFill/>
          <a:ln>
            <a:noFill/>
          </a:ln>
        </p:spPr>
      </p:pic>
      <p:pic>
        <p:nvPicPr>
          <p:cNvPr id="127" name="Google Shape;127;p4" descr="Marketing"/>
          <p:cNvPicPr preferRelativeResize="0"/>
          <p:nvPr/>
        </p:nvPicPr>
        <p:blipFill rotWithShape="1">
          <a:blip r:embed="rId4">
            <a:alphaModFix/>
          </a:blip>
          <a:srcRect/>
          <a:stretch/>
        </p:blipFill>
        <p:spPr>
          <a:xfrm>
            <a:off x="5223805" y="2647628"/>
            <a:ext cx="819398" cy="819398"/>
          </a:xfrm>
          <a:prstGeom prst="rect">
            <a:avLst/>
          </a:prstGeom>
          <a:noFill/>
          <a:ln>
            <a:noFill/>
          </a:ln>
        </p:spPr>
      </p:pic>
      <p:pic>
        <p:nvPicPr>
          <p:cNvPr id="128" name="Google Shape;128;p4" descr="Programmer"/>
          <p:cNvPicPr preferRelativeResize="0"/>
          <p:nvPr/>
        </p:nvPicPr>
        <p:blipFill rotWithShape="1">
          <a:blip r:embed="rId5">
            <a:alphaModFix/>
          </a:blip>
          <a:srcRect/>
          <a:stretch/>
        </p:blipFill>
        <p:spPr>
          <a:xfrm>
            <a:off x="7150051" y="4587256"/>
            <a:ext cx="743858" cy="743858"/>
          </a:xfrm>
          <a:prstGeom prst="rect">
            <a:avLst/>
          </a:prstGeom>
          <a:noFill/>
          <a:ln>
            <a:noFill/>
          </a:ln>
        </p:spPr>
      </p:pic>
      <p:sp>
        <p:nvSpPr>
          <p:cNvPr id="129" name="Google Shape;129;p4"/>
          <p:cNvSpPr/>
          <p:nvPr/>
        </p:nvSpPr>
        <p:spPr>
          <a:xfrm rot="8785978">
            <a:off x="4469203" y="1468482"/>
            <a:ext cx="1317388" cy="1325626"/>
          </a:xfrm>
          <a:prstGeom prst="arc">
            <a:avLst>
              <a:gd name="adj1" fmla="val 18525655"/>
              <a:gd name="adj2" fmla="val 3077030"/>
            </a:avLst>
          </a:prstGeom>
          <a:noFill/>
          <a:ln w="28575" cap="flat" cmpd="sng">
            <a:solidFill>
              <a:srgbClr val="00CCFF"/>
            </a:solidFill>
            <a:prstDash val="solid"/>
            <a:miter lim="800000"/>
            <a:headEnd type="triangle" w="med" len="med"/>
            <a:tailEnd type="none" w="sm" len="sm"/>
          </a:ln>
        </p:spPr>
        <p:txBody>
          <a:bodyPr spcFirstLastPara="1" wrap="square" lIns="91412" tIns="45684" rIns="91412" bIns="45684" anchor="ctr" anchorCtr="0">
            <a:noAutofit/>
          </a:bodyPr>
          <a:lstStyle/>
          <a:p>
            <a:pPr algn="ctr"/>
            <a:endParaRPr>
              <a:solidFill>
                <a:srgbClr val="282844"/>
              </a:solidFill>
              <a:latin typeface="Calibri"/>
              <a:ea typeface="Calibri"/>
              <a:cs typeface="Calibri"/>
              <a:sym typeface="Calibri"/>
            </a:endParaRPr>
          </a:p>
        </p:txBody>
      </p:sp>
      <p:sp>
        <p:nvSpPr>
          <p:cNvPr id="130" name="Google Shape;130;p4"/>
          <p:cNvSpPr/>
          <p:nvPr/>
        </p:nvSpPr>
        <p:spPr>
          <a:xfrm rot="8785978">
            <a:off x="6411108" y="3599814"/>
            <a:ext cx="1317388" cy="1325626"/>
          </a:xfrm>
          <a:prstGeom prst="arc">
            <a:avLst>
              <a:gd name="adj1" fmla="val 18525655"/>
              <a:gd name="adj2" fmla="val 3077030"/>
            </a:avLst>
          </a:prstGeom>
          <a:noFill/>
          <a:ln w="28575" cap="flat" cmpd="sng">
            <a:solidFill>
              <a:srgbClr val="00CCFF"/>
            </a:solidFill>
            <a:prstDash val="solid"/>
            <a:miter lim="800000"/>
            <a:headEnd type="triangle" w="med" len="med"/>
            <a:tailEnd type="none" w="sm" len="sm"/>
          </a:ln>
        </p:spPr>
        <p:txBody>
          <a:bodyPr spcFirstLastPara="1" wrap="square" lIns="91412" tIns="45684" rIns="91412" bIns="45684" anchor="ctr" anchorCtr="0">
            <a:noAutofit/>
          </a:bodyPr>
          <a:lstStyle/>
          <a:p>
            <a:pPr algn="ctr"/>
            <a:endParaRPr>
              <a:solidFill>
                <a:srgbClr val="282844"/>
              </a:solidFill>
              <a:latin typeface="Calibri"/>
              <a:ea typeface="Calibri"/>
              <a:cs typeface="Calibri"/>
              <a:sym typeface="Calibri"/>
            </a:endParaRPr>
          </a:p>
        </p:txBody>
      </p:sp>
      <p:sp>
        <p:nvSpPr>
          <p:cNvPr id="131" name="Google Shape;131;p4"/>
          <p:cNvSpPr txBox="1">
            <a:spLocks noGrp="1"/>
          </p:cNvSpPr>
          <p:nvPr>
            <p:ph type="sldNum" idx="12"/>
          </p:nvPr>
        </p:nvSpPr>
        <p:spPr>
          <a:xfrm>
            <a:off x="10195113" y="6503616"/>
            <a:ext cx="1869069" cy="354386"/>
          </a:xfrm>
          <a:prstGeom prst="rect">
            <a:avLst/>
          </a:prstGeom>
          <a:noFill/>
          <a:ln>
            <a:noFill/>
          </a:ln>
        </p:spPr>
        <p:txBody>
          <a:bodyPr spcFirstLastPara="1" vert="horz" wrap="square" lIns="88721" tIns="44338" rIns="88721" bIns="44338" rtlCol="0" anchor="ctr" anchorCtr="0">
            <a:noAutofit/>
          </a:bodyPr>
          <a:lstStyle/>
          <a:p>
            <a:fld id="{00000000-1234-1234-1234-123412341234}" type="slidenum">
              <a:rPr lang="en-US" sz="1165"/>
              <a:pPr/>
              <a:t>5</a:t>
            </a:fld>
            <a:endParaRPr sz="1165"/>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3538846" cy="6858000"/>
          </a:xfrm>
          <a:prstGeom prst="rect">
            <a:avLst/>
          </a:prstGeom>
          <a:solidFill>
            <a:schemeClr val="accent1">
              <a:lumMod val="50000"/>
            </a:schemeClr>
          </a:solidFill>
          <a:ln>
            <a:noFill/>
          </a:ln>
        </p:spPr>
        <p:txBody>
          <a:bodyPr spcFirstLastPara="1" wrap="square" lIns="91412" tIns="45684" rIns="91412" bIns="45684" anchor="ctr" anchorCtr="0">
            <a:noAutofit/>
          </a:bodyPr>
          <a:lstStyle/>
          <a:p>
            <a:pPr algn="ctr"/>
            <a:endParaRPr>
              <a:solidFill>
                <a:schemeClr val="lt1"/>
              </a:solidFill>
              <a:latin typeface="Calibri"/>
              <a:ea typeface="Calibri"/>
              <a:cs typeface="Calibri"/>
              <a:sym typeface="Calibri"/>
            </a:endParaRPr>
          </a:p>
        </p:txBody>
      </p:sp>
      <p:sp>
        <p:nvSpPr>
          <p:cNvPr id="138" name="Google Shape;138;p5"/>
          <p:cNvSpPr txBox="1">
            <a:spLocks noGrp="1"/>
          </p:cNvSpPr>
          <p:nvPr>
            <p:ph type="title"/>
          </p:nvPr>
        </p:nvSpPr>
        <p:spPr>
          <a:xfrm>
            <a:off x="472539" y="2585812"/>
            <a:ext cx="2593769" cy="1325563"/>
          </a:xfrm>
          <a:prstGeom prst="rect">
            <a:avLst/>
          </a:prstGeom>
          <a:noFill/>
          <a:ln>
            <a:noFill/>
          </a:ln>
        </p:spPr>
        <p:txBody>
          <a:bodyPr spcFirstLastPara="1" vert="horz" wrap="square" lIns="91412" tIns="45684" rIns="91412" bIns="45684" rtlCol="0" anchor="ctr" anchorCtr="0">
            <a:noAutofit/>
          </a:bodyPr>
          <a:lstStyle/>
          <a:p>
            <a:pPr algn="ctr">
              <a:spcBef>
                <a:spcPts val="0"/>
              </a:spcBef>
              <a:buClr>
                <a:srgbClr val="282844"/>
              </a:buClr>
              <a:buSzPts val="3959"/>
            </a:pPr>
            <a:r>
              <a:rPr lang="en-US" sz="3959" b="1" dirty="0">
                <a:solidFill>
                  <a:schemeClr val="bg1"/>
                </a:solidFill>
                <a:latin typeface="Calibri"/>
                <a:ea typeface="Calibri"/>
                <a:cs typeface="Calibri"/>
                <a:sym typeface="Calibri"/>
              </a:rPr>
              <a:t>Our Advising Partners</a:t>
            </a:r>
            <a:endParaRPr dirty="0">
              <a:solidFill>
                <a:schemeClr val="bg1"/>
              </a:solidFill>
            </a:endParaRPr>
          </a:p>
        </p:txBody>
      </p:sp>
      <p:pic>
        <p:nvPicPr>
          <p:cNvPr id="139" name="Google Shape;139;p5" descr="https://www.bbhub.io/dotorg/sites/35/2018/07/partner-college-advising-corps-gray1.png"/>
          <p:cNvPicPr preferRelativeResize="0"/>
          <p:nvPr/>
        </p:nvPicPr>
        <p:blipFill rotWithShape="1">
          <a:blip r:embed="rId3">
            <a:alphaModFix/>
          </a:blip>
          <a:srcRect/>
          <a:stretch/>
        </p:blipFill>
        <p:spPr>
          <a:xfrm>
            <a:off x="4599018" y="1464030"/>
            <a:ext cx="2357645" cy="1198803"/>
          </a:xfrm>
          <a:prstGeom prst="rect">
            <a:avLst/>
          </a:prstGeom>
          <a:noFill/>
          <a:ln>
            <a:noFill/>
          </a:ln>
        </p:spPr>
      </p:pic>
      <p:pic>
        <p:nvPicPr>
          <p:cNvPr id="140" name="Google Shape;140;p5" descr="https://www.bbhub.io/dotorg/sites/35/2018/08/matriculate_footer-214x90.png"/>
          <p:cNvPicPr preferRelativeResize="0"/>
          <p:nvPr/>
        </p:nvPicPr>
        <p:blipFill rotWithShape="1">
          <a:blip r:embed="rId4">
            <a:alphaModFix/>
          </a:blip>
          <a:srcRect/>
          <a:stretch/>
        </p:blipFill>
        <p:spPr>
          <a:xfrm>
            <a:off x="4389830" y="4126559"/>
            <a:ext cx="3013627" cy="1267413"/>
          </a:xfrm>
          <a:prstGeom prst="rect">
            <a:avLst/>
          </a:prstGeom>
          <a:noFill/>
          <a:ln>
            <a:noFill/>
          </a:ln>
        </p:spPr>
      </p:pic>
      <p:pic>
        <p:nvPicPr>
          <p:cNvPr id="141" name="Google Shape;141;p5" descr="https://www.bbhub.io/dotorg/sites/35/2018/07/logo-scholarmatch-gray1.png"/>
          <p:cNvPicPr preferRelativeResize="0"/>
          <p:nvPr/>
        </p:nvPicPr>
        <p:blipFill rotWithShape="1">
          <a:blip r:embed="rId5">
            <a:alphaModFix/>
          </a:blip>
          <a:srcRect/>
          <a:stretch/>
        </p:blipFill>
        <p:spPr>
          <a:xfrm>
            <a:off x="8992680" y="3909225"/>
            <a:ext cx="1537149" cy="1484746"/>
          </a:xfrm>
          <a:prstGeom prst="rect">
            <a:avLst/>
          </a:prstGeom>
          <a:noFill/>
          <a:ln>
            <a:noFill/>
          </a:ln>
        </p:spPr>
      </p:pic>
      <p:pic>
        <p:nvPicPr>
          <p:cNvPr id="142" name="Google Shape;142;p5" descr="https://www.bbhub.io/dotorg/sites/35/2018/07/College-Possible-Logo-Horiz-White1-gray1.png"/>
          <p:cNvPicPr preferRelativeResize="0"/>
          <p:nvPr/>
        </p:nvPicPr>
        <p:blipFill rotWithShape="1">
          <a:blip r:embed="rId6">
            <a:alphaModFix/>
          </a:blip>
          <a:srcRect/>
          <a:stretch/>
        </p:blipFill>
        <p:spPr>
          <a:xfrm>
            <a:off x="8016835" y="1344441"/>
            <a:ext cx="3488841" cy="1138464"/>
          </a:xfrm>
          <a:prstGeom prst="rect">
            <a:avLst/>
          </a:prstGeom>
          <a:noFill/>
          <a:ln>
            <a:noFill/>
          </a:ln>
        </p:spPr>
      </p:pic>
      <p:sp>
        <p:nvSpPr>
          <p:cNvPr id="143" name="Google Shape;143;p5"/>
          <p:cNvSpPr txBox="1">
            <a:spLocks noGrp="1"/>
          </p:cNvSpPr>
          <p:nvPr>
            <p:ph type="sldNum" idx="12"/>
          </p:nvPr>
        </p:nvSpPr>
        <p:spPr>
          <a:xfrm>
            <a:off x="10195113" y="6503616"/>
            <a:ext cx="1869069" cy="354386"/>
          </a:xfrm>
          <a:prstGeom prst="rect">
            <a:avLst/>
          </a:prstGeom>
          <a:noFill/>
          <a:ln>
            <a:noFill/>
          </a:ln>
        </p:spPr>
        <p:txBody>
          <a:bodyPr spcFirstLastPara="1" vert="horz" wrap="square" lIns="88721" tIns="44338" rIns="88721" bIns="44338" rtlCol="0" anchor="ctr" anchorCtr="0">
            <a:noAutofit/>
          </a:bodyPr>
          <a:lstStyle/>
          <a:p>
            <a:fld id="{00000000-1234-1234-1234-123412341234}" type="slidenum">
              <a:rPr lang="en-US" sz="1165"/>
              <a:pPr/>
              <a:t>6</a:t>
            </a:fld>
            <a:endParaRPr sz="1165"/>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3538846" cy="6858000"/>
          </a:xfrm>
          <a:prstGeom prst="rect">
            <a:avLst/>
          </a:prstGeom>
          <a:solidFill>
            <a:schemeClr val="accent1">
              <a:lumMod val="50000"/>
            </a:schemeClr>
          </a:solidFill>
          <a:ln>
            <a:noFill/>
          </a:ln>
        </p:spPr>
        <p:txBody>
          <a:bodyPr spcFirstLastPara="1" wrap="square" lIns="91412" tIns="45684" rIns="91412" bIns="45684" anchor="ctr" anchorCtr="0">
            <a:noAutofit/>
          </a:bodyPr>
          <a:lstStyle/>
          <a:p>
            <a:pPr algn="ctr"/>
            <a:endParaRPr>
              <a:solidFill>
                <a:schemeClr val="lt1"/>
              </a:solidFill>
              <a:latin typeface="Calibri"/>
              <a:ea typeface="Calibri"/>
              <a:cs typeface="Calibri"/>
              <a:sym typeface="Calibri"/>
            </a:endParaRPr>
          </a:p>
        </p:txBody>
      </p:sp>
      <p:sp>
        <p:nvSpPr>
          <p:cNvPr id="138" name="Google Shape;138;p5"/>
          <p:cNvSpPr txBox="1">
            <a:spLocks noGrp="1"/>
          </p:cNvSpPr>
          <p:nvPr>
            <p:ph type="title"/>
          </p:nvPr>
        </p:nvSpPr>
        <p:spPr>
          <a:xfrm>
            <a:off x="472539" y="2585812"/>
            <a:ext cx="2593769" cy="1325563"/>
          </a:xfrm>
          <a:prstGeom prst="rect">
            <a:avLst/>
          </a:prstGeom>
          <a:noFill/>
          <a:ln>
            <a:noFill/>
          </a:ln>
        </p:spPr>
        <p:txBody>
          <a:bodyPr spcFirstLastPara="1" vert="horz" wrap="square" lIns="91412" tIns="45684" rIns="91412" bIns="45684" rtlCol="0" anchor="ctr" anchorCtr="0">
            <a:noAutofit/>
          </a:bodyPr>
          <a:lstStyle/>
          <a:p>
            <a:pPr algn="ctr">
              <a:spcBef>
                <a:spcPts val="0"/>
              </a:spcBef>
              <a:buClr>
                <a:srgbClr val="282844"/>
              </a:buClr>
              <a:buSzPts val="3959"/>
            </a:pPr>
            <a:r>
              <a:rPr lang="en-US" sz="3959" b="1" dirty="0">
                <a:solidFill>
                  <a:schemeClr val="bg1"/>
                </a:solidFill>
                <a:latin typeface="Calibri"/>
                <a:ea typeface="Calibri"/>
                <a:cs typeface="Calibri"/>
                <a:sym typeface="Calibri"/>
              </a:rPr>
              <a:t>Our </a:t>
            </a:r>
            <a:br>
              <a:rPr lang="en-US" sz="3959" b="1" dirty="0">
                <a:solidFill>
                  <a:schemeClr val="bg1"/>
                </a:solidFill>
                <a:latin typeface="Calibri"/>
                <a:ea typeface="Calibri"/>
                <a:cs typeface="Calibri"/>
                <a:sym typeface="Calibri"/>
              </a:rPr>
            </a:br>
            <a:r>
              <a:rPr lang="en-US" sz="3959" b="1" dirty="0">
                <a:solidFill>
                  <a:schemeClr val="bg1"/>
                </a:solidFill>
                <a:latin typeface="Calibri"/>
                <a:ea typeface="Calibri"/>
                <a:cs typeface="Calibri"/>
                <a:sym typeface="Calibri"/>
              </a:rPr>
              <a:t>Reach</a:t>
            </a:r>
            <a:endParaRPr dirty="0">
              <a:solidFill>
                <a:schemeClr val="bg1"/>
              </a:solidFill>
            </a:endParaRPr>
          </a:p>
        </p:txBody>
      </p:sp>
      <p:sp>
        <p:nvSpPr>
          <p:cNvPr id="143" name="Google Shape;143;p5"/>
          <p:cNvSpPr txBox="1">
            <a:spLocks noGrp="1"/>
          </p:cNvSpPr>
          <p:nvPr>
            <p:ph type="sldNum" idx="12"/>
          </p:nvPr>
        </p:nvSpPr>
        <p:spPr>
          <a:xfrm>
            <a:off x="10195113" y="6503616"/>
            <a:ext cx="1869069" cy="354386"/>
          </a:xfrm>
          <a:prstGeom prst="rect">
            <a:avLst/>
          </a:prstGeom>
          <a:noFill/>
          <a:ln>
            <a:noFill/>
          </a:ln>
        </p:spPr>
        <p:txBody>
          <a:bodyPr spcFirstLastPara="1" vert="horz" wrap="square" lIns="88721" tIns="44338" rIns="88721" bIns="44338" rtlCol="0" anchor="ctr" anchorCtr="0">
            <a:noAutofit/>
          </a:bodyPr>
          <a:lstStyle/>
          <a:p>
            <a:fld id="{00000000-1234-1234-1234-123412341234}" type="slidenum">
              <a:rPr lang="en-US" sz="1165"/>
              <a:pPr/>
              <a:t>7</a:t>
            </a:fld>
            <a:endParaRPr sz="1165"/>
          </a:p>
        </p:txBody>
      </p:sp>
      <p:sp>
        <p:nvSpPr>
          <p:cNvPr id="2" name="TextBox 1">
            <a:extLst>
              <a:ext uri="{FF2B5EF4-FFF2-40B4-BE49-F238E27FC236}">
                <a16:creationId xmlns:a16="http://schemas.microsoft.com/office/drawing/2014/main" id="{4FCF5C14-34D9-48F3-9454-CE1817DAE464}"/>
              </a:ext>
            </a:extLst>
          </p:cNvPr>
          <p:cNvSpPr txBox="1"/>
          <p:nvPr/>
        </p:nvSpPr>
        <p:spPr>
          <a:xfrm>
            <a:off x="3857625" y="323849"/>
            <a:ext cx="7595136" cy="5539978"/>
          </a:xfrm>
          <a:prstGeom prst="rect">
            <a:avLst/>
          </a:prstGeom>
          <a:noFill/>
        </p:spPr>
        <p:txBody>
          <a:bodyPr wrap="square" rtlCol="0">
            <a:spAutoFit/>
          </a:bodyPr>
          <a:lstStyle/>
          <a:p>
            <a:r>
              <a:rPr lang="en-US" sz="2400" b="1" dirty="0">
                <a:solidFill>
                  <a:schemeClr val="accent1">
                    <a:lumMod val="50000"/>
                  </a:schemeClr>
                </a:solidFill>
              </a:rPr>
              <a:t>Over 70,000 high-achieving lower-income students have participated in CollegePoint from 2014 – 2021</a:t>
            </a:r>
            <a:r>
              <a:rPr lang="en-US" sz="2400" dirty="0"/>
              <a:t>:</a:t>
            </a:r>
          </a:p>
          <a:p>
            <a:pPr marL="285750" indent="-285750">
              <a:buFont typeface="Arial" panose="020B0604020202020204" pitchFamily="34" charset="0"/>
              <a:buChar char="•"/>
            </a:pPr>
            <a:r>
              <a:rPr lang="en-US" sz="2400" dirty="0"/>
              <a:t>Currently working with 9,000 class of 2021 students</a:t>
            </a:r>
          </a:p>
          <a:p>
            <a:pPr marL="285750" indent="-285750">
              <a:buFont typeface="Arial" panose="020B0604020202020204" pitchFamily="34" charset="0"/>
              <a:buChar char="•"/>
            </a:pPr>
            <a:r>
              <a:rPr lang="en-US" sz="2400" dirty="0"/>
              <a:t>Goal to work with 8,000 class of 2022 students, recruitment opens until Oct. 15th</a:t>
            </a:r>
          </a:p>
          <a:p>
            <a:endParaRPr lang="en-US" sz="2400" dirty="0"/>
          </a:p>
          <a:p>
            <a:endParaRPr lang="en-US" sz="2400" dirty="0"/>
          </a:p>
          <a:p>
            <a:r>
              <a:rPr lang="en-US" sz="2400" b="1" dirty="0">
                <a:solidFill>
                  <a:schemeClr val="accent1">
                    <a:lumMod val="50000"/>
                  </a:schemeClr>
                </a:solidFill>
              </a:rPr>
              <a:t>But we can’t do this work alone. We need partners like you to help us to connect with potential CollegePoint students. </a:t>
            </a:r>
          </a:p>
          <a:p>
            <a:endParaRPr lang="en-US" sz="2400" dirty="0"/>
          </a:p>
          <a:p>
            <a:r>
              <a:rPr lang="en-US" sz="2400" b="1" dirty="0"/>
              <a:t>PARTNER TOOLKIT: </a:t>
            </a:r>
          </a:p>
          <a:p>
            <a:r>
              <a:rPr lang="en-US" sz="2400" dirty="0">
                <a:hlinkClick r:id="rId3"/>
              </a:rPr>
              <a:t>https://docs.google.com/document/d/1GjhQj2WiJmFXBSwooZ6sOcGmsKRUjjLfVRB5qZsWD_o/edit?usp=sharing</a:t>
            </a:r>
            <a:endParaRPr lang="en-US" sz="2400" dirty="0"/>
          </a:p>
          <a:p>
            <a:endParaRPr lang="en-US" dirty="0"/>
          </a:p>
        </p:txBody>
      </p:sp>
    </p:spTree>
    <p:extLst>
      <p:ext uri="{BB962C8B-B14F-4D97-AF65-F5344CB8AC3E}">
        <p14:creationId xmlns:p14="http://schemas.microsoft.com/office/powerpoint/2010/main" val="387204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5F4BDBD-DA61-42EA-9061-B936BBDAE11E}"/>
              </a:ext>
            </a:extLst>
          </p:cNvPr>
          <p:cNvSpPr/>
          <p:nvPr/>
        </p:nvSpPr>
        <p:spPr>
          <a:xfrm>
            <a:off x="0" y="-60513"/>
            <a:ext cx="12192000" cy="6858000"/>
          </a:xfrm>
          <a:prstGeom prst="rect">
            <a:avLst/>
          </a:prstGeom>
          <a:solidFill>
            <a:schemeClr val="accent1">
              <a:lumMod val="20000"/>
              <a:lumOff val="8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7469" eaLnBrk="0" fontAlgn="base" hangingPunct="0">
              <a:spcBef>
                <a:spcPct val="0"/>
              </a:spcBef>
              <a:spcAft>
                <a:spcPct val="0"/>
              </a:spcAft>
            </a:pPr>
            <a:endParaRPr lang="en-US" sz="2400" dirty="0">
              <a:solidFill>
                <a:srgbClr val="4F81BD">
                  <a:lumMod val="20000"/>
                  <a:lumOff val="80000"/>
                </a:srgbClr>
              </a:solidFill>
              <a:latin typeface="Calibri"/>
            </a:endParaRPr>
          </a:p>
        </p:txBody>
      </p:sp>
      <p:grpSp>
        <p:nvGrpSpPr>
          <p:cNvPr id="2" name="Group 1">
            <a:extLst>
              <a:ext uri="{FF2B5EF4-FFF2-40B4-BE49-F238E27FC236}">
                <a16:creationId xmlns:a16="http://schemas.microsoft.com/office/drawing/2014/main" id="{5B292040-BB39-4345-AE0B-8D10EC416DF5}"/>
              </a:ext>
            </a:extLst>
          </p:cNvPr>
          <p:cNvGrpSpPr/>
          <p:nvPr/>
        </p:nvGrpSpPr>
        <p:grpSpPr>
          <a:xfrm>
            <a:off x="-1594703" y="4505576"/>
            <a:ext cx="6414788" cy="1549854"/>
            <a:chOff x="100724" y="3462628"/>
            <a:chExt cx="2799130" cy="760235"/>
          </a:xfrm>
        </p:grpSpPr>
        <p:sp>
          <p:nvSpPr>
            <p:cNvPr id="9" name="Rectangle 8">
              <a:extLst>
                <a:ext uri="{FF2B5EF4-FFF2-40B4-BE49-F238E27FC236}">
                  <a16:creationId xmlns:a16="http://schemas.microsoft.com/office/drawing/2014/main" id="{7982FCDB-5C9D-0E46-B1E9-4EAC7D36B008}"/>
                </a:ext>
              </a:extLst>
            </p:cNvPr>
            <p:cNvSpPr/>
            <p:nvPr/>
          </p:nvSpPr>
          <p:spPr>
            <a:xfrm>
              <a:off x="100724" y="3497839"/>
              <a:ext cx="2423325" cy="196262"/>
            </a:xfrm>
            <a:prstGeom prst="rect">
              <a:avLst/>
            </a:prstGeom>
            <a:noFill/>
          </p:spPr>
          <p:txBody>
            <a:bodyPr wrap="square" rtlCol="0">
              <a:spAutoFit/>
            </a:bodyPr>
            <a:lstStyle/>
            <a:p>
              <a:pPr algn="ctr" defTabSz="607454" eaLnBrk="0" fontAlgn="base" hangingPunct="0">
                <a:spcBef>
                  <a:spcPct val="0"/>
                </a:spcBef>
                <a:spcAft>
                  <a:spcPct val="0"/>
                </a:spcAft>
                <a:defRPr/>
              </a:pPr>
              <a:r>
                <a:rPr lang="en-US" sz="2000" b="1" dirty="0">
                  <a:solidFill>
                    <a:srgbClr val="0D3463"/>
                  </a:solidFill>
                  <a:latin typeface="Arial" charset="0"/>
                  <a:ea typeface="ＭＳ Ｐゴシック" charset="-128"/>
                  <a:cs typeface="Calibri"/>
                </a:rPr>
                <a:t>Shared Goal:</a:t>
              </a:r>
            </a:p>
          </p:txBody>
        </p:sp>
        <p:sp>
          <p:nvSpPr>
            <p:cNvPr id="11" name="TextBox 10">
              <a:extLst>
                <a:ext uri="{FF2B5EF4-FFF2-40B4-BE49-F238E27FC236}">
                  <a16:creationId xmlns:a16="http://schemas.microsoft.com/office/drawing/2014/main" id="{92648A3E-2124-9940-96EA-0CDC5FF0F8CD}"/>
                </a:ext>
              </a:extLst>
            </p:cNvPr>
            <p:cNvSpPr txBox="1"/>
            <p:nvPr/>
          </p:nvSpPr>
          <p:spPr>
            <a:xfrm>
              <a:off x="1687163" y="3462628"/>
              <a:ext cx="1212691" cy="266684"/>
            </a:xfrm>
            <a:prstGeom prst="rect">
              <a:avLst/>
            </a:prstGeom>
            <a:noFill/>
          </p:spPr>
          <p:txBody>
            <a:bodyPr wrap="square" rtlCol="0">
              <a:spAutoFit/>
            </a:bodyPr>
            <a:lstStyle/>
            <a:p>
              <a:pPr defTabSz="607454" eaLnBrk="0" fontAlgn="base" hangingPunct="0">
                <a:spcBef>
                  <a:spcPct val="0"/>
                </a:spcBef>
                <a:spcAft>
                  <a:spcPct val="0"/>
                </a:spcAft>
                <a:defRPr/>
              </a:pPr>
              <a:r>
                <a:rPr lang="en-US" sz="2933" b="1" dirty="0">
                  <a:solidFill>
                    <a:srgbClr val="FFC000"/>
                  </a:solidFill>
                  <a:latin typeface="Arial" panose="020B0604020202020204" pitchFamily="34" charset="0"/>
                  <a:ea typeface="ＭＳ Ｐゴシック" charset="-128"/>
                  <a:cs typeface="Arial" panose="020B0604020202020204" pitchFamily="34" charset="0"/>
                </a:rPr>
                <a:t>+50,000</a:t>
              </a:r>
            </a:p>
          </p:txBody>
        </p:sp>
        <p:sp>
          <p:nvSpPr>
            <p:cNvPr id="12" name="TextBox 11">
              <a:extLst>
                <a:ext uri="{FF2B5EF4-FFF2-40B4-BE49-F238E27FC236}">
                  <a16:creationId xmlns:a16="http://schemas.microsoft.com/office/drawing/2014/main" id="{7C657796-A1E3-064A-9216-2AA67D45FF86}"/>
                </a:ext>
              </a:extLst>
            </p:cNvPr>
            <p:cNvSpPr txBox="1"/>
            <p:nvPr/>
          </p:nvSpPr>
          <p:spPr>
            <a:xfrm>
              <a:off x="963887" y="3754759"/>
              <a:ext cx="1731141" cy="468104"/>
            </a:xfrm>
            <a:prstGeom prst="rect">
              <a:avLst/>
            </a:prstGeom>
            <a:noFill/>
          </p:spPr>
          <p:txBody>
            <a:bodyPr wrap="square" rtlCol="0">
              <a:spAutoFit/>
            </a:bodyPr>
            <a:lstStyle/>
            <a:p>
              <a:pPr defTabSz="607454" eaLnBrk="0" fontAlgn="base" hangingPunct="0">
                <a:spcBef>
                  <a:spcPct val="0"/>
                </a:spcBef>
                <a:spcAft>
                  <a:spcPct val="0"/>
                </a:spcAft>
                <a:defRPr/>
              </a:pPr>
              <a:r>
                <a:rPr lang="en-US" sz="1867" b="1" i="1" dirty="0">
                  <a:solidFill>
                    <a:srgbClr val="0D3463"/>
                  </a:solidFill>
                  <a:latin typeface="Arial" charset="0"/>
                  <a:ea typeface="ＭＳ Ｐゴシック" charset="-128"/>
                </a:rPr>
                <a:t>additional low- and moderate-income students</a:t>
              </a:r>
              <a:r>
                <a:rPr lang="en-US" sz="1867" i="1" dirty="0">
                  <a:solidFill>
                    <a:srgbClr val="0D3463"/>
                  </a:solidFill>
                  <a:latin typeface="Arial" charset="0"/>
                  <a:ea typeface="ＭＳ Ｐゴシック" charset="-128"/>
                </a:rPr>
                <a:t> at the top US colleges and universities by 2025</a:t>
              </a:r>
              <a:endParaRPr lang="en-US" sz="1867" dirty="0">
                <a:solidFill>
                  <a:srgbClr val="0D3463"/>
                </a:solidFill>
                <a:latin typeface="Arial" charset="0"/>
                <a:ea typeface="ＭＳ Ｐゴシック" charset="-128"/>
              </a:endParaRPr>
            </a:p>
          </p:txBody>
        </p:sp>
      </p:grpSp>
      <p:grpSp>
        <p:nvGrpSpPr>
          <p:cNvPr id="15" name="Group 14">
            <a:extLst>
              <a:ext uri="{FF2B5EF4-FFF2-40B4-BE49-F238E27FC236}">
                <a16:creationId xmlns:a16="http://schemas.microsoft.com/office/drawing/2014/main" id="{130B8A39-072A-4FB0-B594-DB9FE24483C2}"/>
              </a:ext>
            </a:extLst>
          </p:cNvPr>
          <p:cNvGrpSpPr/>
          <p:nvPr/>
        </p:nvGrpSpPr>
        <p:grpSpPr>
          <a:xfrm>
            <a:off x="0" y="1"/>
            <a:ext cx="12192000" cy="778715"/>
            <a:chOff x="0" y="1"/>
            <a:chExt cx="9144000" cy="584036"/>
          </a:xfrm>
        </p:grpSpPr>
        <p:grpSp>
          <p:nvGrpSpPr>
            <p:cNvPr id="16" name="Group 15">
              <a:extLst>
                <a:ext uri="{FF2B5EF4-FFF2-40B4-BE49-F238E27FC236}">
                  <a16:creationId xmlns:a16="http://schemas.microsoft.com/office/drawing/2014/main" id="{9CE3C3A1-2B70-4A26-81D1-70929B662016}"/>
                </a:ext>
              </a:extLst>
            </p:cNvPr>
            <p:cNvGrpSpPr/>
            <p:nvPr/>
          </p:nvGrpSpPr>
          <p:grpSpPr>
            <a:xfrm>
              <a:off x="0" y="1"/>
              <a:ext cx="9144000" cy="584036"/>
              <a:chOff x="0" y="1"/>
              <a:chExt cx="9144000" cy="584036"/>
            </a:xfrm>
          </p:grpSpPr>
          <p:grpSp>
            <p:nvGrpSpPr>
              <p:cNvPr id="18" name="Group 17">
                <a:extLst>
                  <a:ext uri="{FF2B5EF4-FFF2-40B4-BE49-F238E27FC236}">
                    <a16:creationId xmlns:a16="http://schemas.microsoft.com/office/drawing/2014/main" id="{A219A0DF-0740-4472-9EFE-3C0892C96CA4}"/>
                  </a:ext>
                </a:extLst>
              </p:cNvPr>
              <p:cNvGrpSpPr/>
              <p:nvPr/>
            </p:nvGrpSpPr>
            <p:grpSpPr>
              <a:xfrm>
                <a:off x="0" y="1"/>
                <a:ext cx="9144000" cy="584036"/>
                <a:chOff x="0" y="1"/>
                <a:chExt cx="9144000" cy="584036"/>
              </a:xfrm>
            </p:grpSpPr>
            <p:sp>
              <p:nvSpPr>
                <p:cNvPr id="20" name="gradient_8">
                  <a:extLst>
                    <a:ext uri="{FF2B5EF4-FFF2-40B4-BE49-F238E27FC236}">
                      <a16:creationId xmlns:a16="http://schemas.microsoft.com/office/drawing/2014/main" id="{B70736E9-021F-4A4B-A232-9274F5D20D0B}"/>
                    </a:ext>
                  </a:extLst>
                </p:cNvPr>
                <p:cNvSpPr/>
                <p:nvPr/>
              </p:nvSpPr>
              <p:spPr>
                <a:xfrm>
                  <a:off x="0" y="1"/>
                  <a:ext cx="9144000" cy="584036"/>
                </a:xfrm>
                <a:prstGeom prst="rect">
                  <a:avLst/>
                </a:prstGeom>
                <a:solidFill>
                  <a:srgbClr val="15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7469" eaLnBrk="0" fontAlgn="base" hangingPunct="0">
                    <a:spcBef>
                      <a:spcPct val="0"/>
                    </a:spcBef>
                    <a:spcAft>
                      <a:spcPct val="0"/>
                    </a:spcAft>
                  </a:pPr>
                  <a:endParaRPr lang="en-US" sz="2400" dirty="0">
                    <a:solidFill>
                      <a:srgbClr val="FFFFFF"/>
                    </a:solidFill>
                    <a:latin typeface="Calibri"/>
                  </a:endParaRPr>
                </a:p>
              </p:txBody>
            </p:sp>
            <p:sp>
              <p:nvSpPr>
                <p:cNvPr id="21" name="Rectangle 20">
                  <a:extLst>
                    <a:ext uri="{FF2B5EF4-FFF2-40B4-BE49-F238E27FC236}">
                      <a16:creationId xmlns:a16="http://schemas.microsoft.com/office/drawing/2014/main" id="{4ED617D3-486C-4EA6-8E63-7997F4D8D9D5}"/>
                    </a:ext>
                  </a:extLst>
                </p:cNvPr>
                <p:cNvSpPr>
                  <a:spLocks noChangeArrowheads="1"/>
                </p:cNvSpPr>
                <p:nvPr/>
              </p:nvSpPr>
              <p:spPr bwMode="auto">
                <a:xfrm>
                  <a:off x="680934" y="106189"/>
                  <a:ext cx="8197594" cy="346249"/>
                </a:xfrm>
                <a:prstGeom prst="rect">
                  <a:avLst/>
                </a:prstGeom>
                <a:noFill/>
                <a:ln>
                  <a:noFill/>
                </a:ln>
                <a:effectLst>
                  <a:outerShdw blurRad="63500" sx="102000" sy="102000" algn="ctr" rotWithShape="0">
                    <a:prstClr val="black">
                      <a:alpha val="41000"/>
                    </a:prstClr>
                  </a:outerShdw>
                </a:effectLst>
              </p:spPr>
              <p:txBody>
                <a:bodyPr wrap="square">
                  <a:spAutoFit/>
                </a:bodyPr>
                <a:lstStyle/>
                <a:p>
                  <a:pPr defTabSz="607469" eaLnBrk="0" fontAlgn="base" hangingPunct="0">
                    <a:spcBef>
                      <a:spcPct val="0"/>
                    </a:spcBef>
                    <a:spcAft>
                      <a:spcPct val="0"/>
                    </a:spcAft>
                    <a:defRPr/>
                  </a:pPr>
                  <a:r>
                    <a:rPr lang="en-US" sz="2400" b="1" spc="48" dirty="0">
                      <a:solidFill>
                        <a:srgbClr val="FFFFFF">
                          <a:lumMod val="95000"/>
                        </a:srgbClr>
                      </a:solidFill>
                      <a:latin typeface="Arial" charset="0"/>
                      <a:ea typeface="Arial" charset="0"/>
                      <a:cs typeface="Arial" charset="0"/>
                    </a:rPr>
                    <a:t>American Talent Initiative Approach </a:t>
                  </a:r>
                  <a:endParaRPr lang="en-US" sz="2400" dirty="0">
                    <a:solidFill>
                      <a:srgbClr val="FFFFFF">
                        <a:lumMod val="95000"/>
                      </a:srgbClr>
                    </a:solidFill>
                    <a:latin typeface="Arial" charset="0"/>
                    <a:ea typeface="Arial" charset="0"/>
                    <a:cs typeface="Arial" charset="0"/>
                  </a:endParaRPr>
                </a:p>
              </p:txBody>
            </p:sp>
            <p:pic>
              <p:nvPicPr>
                <p:cNvPr id="23" name="Picture 22">
                  <a:extLst>
                    <a:ext uri="{FF2B5EF4-FFF2-40B4-BE49-F238E27FC236}">
                      <a16:creationId xmlns:a16="http://schemas.microsoft.com/office/drawing/2014/main" id="{B3CD7AD9-8078-47C4-8E89-67C3F746FB7A}"/>
                    </a:ext>
                  </a:extLst>
                </p:cNvPr>
                <p:cNvPicPr>
                  <a:picLocks noChangeAspect="1"/>
                </p:cNvPicPr>
                <p:nvPr/>
              </p:nvPicPr>
              <p:blipFill>
                <a:blip r:embed="rId3"/>
                <a:stretch>
                  <a:fillRect/>
                </a:stretch>
              </p:blipFill>
              <p:spPr>
                <a:xfrm>
                  <a:off x="202381" y="179378"/>
                  <a:ext cx="358316" cy="218829"/>
                </a:xfrm>
                <a:prstGeom prst="rect">
                  <a:avLst/>
                </a:prstGeom>
              </p:spPr>
            </p:pic>
          </p:grpSp>
          <p:pic>
            <p:nvPicPr>
              <p:cNvPr id="19" name="Picture 18">
                <a:extLst>
                  <a:ext uri="{FF2B5EF4-FFF2-40B4-BE49-F238E27FC236}">
                    <a16:creationId xmlns:a16="http://schemas.microsoft.com/office/drawing/2014/main" id="{EFBABAD6-0214-44F9-B261-DB2A7484890D}"/>
                  </a:ext>
                </a:extLst>
              </p:cNvPr>
              <p:cNvPicPr>
                <a:picLocks noChangeAspect="1"/>
              </p:cNvPicPr>
              <p:nvPr/>
            </p:nvPicPr>
            <p:blipFill>
              <a:blip r:embed="rId4"/>
              <a:stretch>
                <a:fillRect/>
              </a:stretch>
            </p:blipFill>
            <p:spPr>
              <a:xfrm>
                <a:off x="141587" y="85290"/>
                <a:ext cx="448056" cy="448056"/>
              </a:xfrm>
              <a:prstGeom prst="rect">
                <a:avLst/>
              </a:prstGeom>
            </p:spPr>
          </p:pic>
        </p:grpSp>
        <p:pic>
          <p:nvPicPr>
            <p:cNvPr id="17" name="Picture 16">
              <a:extLst>
                <a:ext uri="{FF2B5EF4-FFF2-40B4-BE49-F238E27FC236}">
                  <a16:creationId xmlns:a16="http://schemas.microsoft.com/office/drawing/2014/main" id="{A07F45EA-CD60-4C15-B021-377895A76C2C}"/>
                </a:ext>
              </a:extLst>
            </p:cNvPr>
            <p:cNvPicPr>
              <a:picLocks noChangeAspect="1"/>
            </p:cNvPicPr>
            <p:nvPr/>
          </p:nvPicPr>
          <p:blipFill>
            <a:blip r:embed="rId5"/>
            <a:stretch>
              <a:fillRect/>
            </a:stretch>
          </p:blipFill>
          <p:spPr>
            <a:xfrm>
              <a:off x="147330" y="64764"/>
              <a:ext cx="448056" cy="448056"/>
            </a:xfrm>
            <a:prstGeom prst="rect">
              <a:avLst/>
            </a:prstGeom>
          </p:spPr>
        </p:pic>
      </p:grpSp>
      <p:sp>
        <p:nvSpPr>
          <p:cNvPr id="24" name="Shape 177">
            <a:extLst>
              <a:ext uri="{FF2B5EF4-FFF2-40B4-BE49-F238E27FC236}">
                <a16:creationId xmlns:a16="http://schemas.microsoft.com/office/drawing/2014/main" id="{E60ED385-FD43-4B2A-AD7E-A90985B33B83}"/>
              </a:ext>
            </a:extLst>
          </p:cNvPr>
          <p:cNvSpPr txBox="1">
            <a:spLocks/>
          </p:cNvSpPr>
          <p:nvPr/>
        </p:nvSpPr>
        <p:spPr>
          <a:xfrm>
            <a:off x="202541" y="921621"/>
            <a:ext cx="6455955" cy="568651"/>
          </a:xfrm>
          <a:prstGeom prst="rect">
            <a:avLst/>
          </a:prstGeom>
        </p:spPr>
        <p:txBody>
          <a:bodyPr>
            <a:noAutofit/>
          </a:bodyPr>
          <a:lstStyle>
            <a:lvl1pPr algn="ctr" defTabSz="457189" rtl="0" eaLnBrk="0" fontAlgn="base" hangingPunct="0">
              <a:spcBef>
                <a:spcPct val="0"/>
              </a:spcBef>
              <a:spcAft>
                <a:spcPct val="0"/>
              </a:spcAft>
              <a:defRPr sz="4400" kern="1200">
                <a:solidFill>
                  <a:schemeClr val="tx1"/>
                </a:solidFill>
                <a:latin typeface="Arial" charset="0"/>
                <a:ea typeface="Arial" charset="0"/>
                <a:cs typeface="Arial" charset="0"/>
              </a:defRPr>
            </a:lvl1pPr>
            <a:lvl2pPr algn="ctr" defTabSz="457189"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2pPr>
            <a:lvl3pPr algn="ctr" defTabSz="457189"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3pPr>
            <a:lvl4pPr algn="ctr" defTabSz="457189"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4pPr>
            <a:lvl5pPr algn="ctr" defTabSz="457189"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5pPr>
            <a:lvl6pPr marL="457189"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defTabSz="609570"/>
            <a:r>
              <a:rPr lang="en-US" sz="2133" b="1" dirty="0">
                <a:solidFill>
                  <a:srgbClr val="142352"/>
                </a:solidFill>
                <a:latin typeface="Arial" panose="020B0604020202020204" pitchFamily="34" charset="0"/>
                <a:cs typeface="Arial" panose="020B0604020202020204" pitchFamily="34" charset="0"/>
              </a:rPr>
              <a:t>Increasing the </a:t>
            </a:r>
            <a:r>
              <a:rPr lang="en-US" sz="2133" b="1" u="sng" dirty="0">
                <a:solidFill>
                  <a:srgbClr val="FFC000"/>
                </a:solidFill>
                <a:latin typeface="Arial" panose="020B0604020202020204" pitchFamily="34" charset="0"/>
                <a:cs typeface="Arial" panose="020B0604020202020204" pitchFamily="34" charset="0"/>
              </a:rPr>
              <a:t>demand</a:t>
            </a:r>
            <a:r>
              <a:rPr lang="en-US" sz="2133" b="1" dirty="0">
                <a:solidFill>
                  <a:srgbClr val="142352"/>
                </a:solidFill>
                <a:latin typeface="Arial" panose="020B0604020202020204" pitchFamily="34" charset="0"/>
                <a:cs typeface="Arial" panose="020B0604020202020204" pitchFamily="34" charset="0"/>
              </a:rPr>
              <a:t> for high-achieving lower income students applying to top colleges</a:t>
            </a:r>
            <a:r>
              <a:rPr lang="en-US" sz="2400" b="1" dirty="0">
                <a:solidFill>
                  <a:srgbClr val="142352"/>
                </a:solidFill>
                <a:latin typeface="Arial" panose="020B0604020202020204" pitchFamily="34" charset="0"/>
                <a:cs typeface="Arial" panose="020B0604020202020204" pitchFamily="34" charset="0"/>
              </a:rPr>
              <a:t>	</a:t>
            </a:r>
            <a:endParaRPr lang="en-US" sz="2400" b="1" dirty="0">
              <a:solidFill>
                <a:srgbClr val="142352"/>
              </a:solidFill>
              <a:latin typeface="Arial" panose="020B0604020202020204" pitchFamily="34" charset="0"/>
              <a:cs typeface="Arial" panose="020B0604020202020204" pitchFamily="34" charset="0"/>
              <a:sym typeface="Calibri"/>
            </a:endParaRPr>
          </a:p>
        </p:txBody>
      </p:sp>
      <p:cxnSp>
        <p:nvCxnSpPr>
          <p:cNvPr id="25" name="Straight Connector 24">
            <a:extLst>
              <a:ext uri="{FF2B5EF4-FFF2-40B4-BE49-F238E27FC236}">
                <a16:creationId xmlns:a16="http://schemas.microsoft.com/office/drawing/2014/main" id="{DB07A47D-6F3A-4FA0-8C07-3DE0DB3A2CDF}"/>
              </a:ext>
            </a:extLst>
          </p:cNvPr>
          <p:cNvCxnSpPr>
            <a:cxnSpLocks/>
          </p:cNvCxnSpPr>
          <p:nvPr/>
        </p:nvCxnSpPr>
        <p:spPr>
          <a:xfrm>
            <a:off x="0" y="7930437"/>
            <a:ext cx="12192000" cy="0"/>
          </a:xfrm>
          <a:prstGeom prst="line">
            <a:avLst/>
          </a:prstGeom>
          <a:ln w="19050">
            <a:solidFill>
              <a:srgbClr val="16153A"/>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23046255-0C91-41C0-91FD-D455EB298A52}"/>
              </a:ext>
            </a:extLst>
          </p:cNvPr>
          <p:cNvSpPr/>
          <p:nvPr/>
        </p:nvSpPr>
        <p:spPr>
          <a:xfrm>
            <a:off x="396659" y="1928499"/>
            <a:ext cx="6939032" cy="2390911"/>
          </a:xfrm>
          <a:prstGeom prst="rect">
            <a:avLst/>
          </a:prstGeom>
        </p:spPr>
        <p:txBody>
          <a:bodyPr wrap="square">
            <a:spAutoFit/>
          </a:bodyPr>
          <a:lstStyle/>
          <a:p>
            <a:pPr marL="239178" indent="-239178" defTabSz="607469" eaLnBrk="0" fontAlgn="base" hangingPunct="0">
              <a:spcBef>
                <a:spcPct val="0"/>
              </a:spcBef>
              <a:spcAft>
                <a:spcPct val="0"/>
              </a:spcAft>
              <a:buFont typeface="Arial" panose="020B0604020202020204" pitchFamily="34" charset="0"/>
              <a:buChar char="•"/>
            </a:pPr>
            <a:r>
              <a:rPr lang="en-US" sz="1867" dirty="0">
                <a:solidFill>
                  <a:srgbClr val="0D3463"/>
                </a:solidFill>
                <a:latin typeface="Arial" panose="020B0604020202020204" pitchFamily="34" charset="0"/>
                <a:ea typeface="Calibri" panose="020F0502020204030204" pitchFamily="34" charset="0"/>
              </a:rPr>
              <a:t>Grown from </a:t>
            </a:r>
            <a:r>
              <a:rPr lang="en-US" sz="1867" b="1" dirty="0">
                <a:solidFill>
                  <a:srgbClr val="0D3463"/>
                </a:solidFill>
                <a:latin typeface="Arial" panose="020B0604020202020204" pitchFamily="34" charset="0"/>
                <a:ea typeface="Calibri" panose="020F0502020204030204" pitchFamily="34" charset="0"/>
              </a:rPr>
              <a:t>30 to 131 members </a:t>
            </a:r>
            <a:r>
              <a:rPr lang="en-US" sz="1867" dirty="0">
                <a:solidFill>
                  <a:srgbClr val="0D3463"/>
                </a:solidFill>
                <a:latin typeface="Arial" panose="020B0604020202020204" pitchFamily="34" charset="0"/>
                <a:ea typeface="Calibri" panose="020F0502020204030204" pitchFamily="34" charset="0"/>
              </a:rPr>
              <a:t>since December 2016</a:t>
            </a:r>
          </a:p>
          <a:p>
            <a:pPr marL="239178" indent="-239178" defTabSz="607469" eaLnBrk="0" fontAlgn="base" hangingPunct="0">
              <a:spcBef>
                <a:spcPct val="0"/>
              </a:spcBef>
              <a:spcAft>
                <a:spcPct val="0"/>
              </a:spcAft>
            </a:pPr>
            <a:endParaRPr lang="en-US" sz="1867" dirty="0">
              <a:solidFill>
                <a:srgbClr val="0D3463"/>
              </a:solidFill>
              <a:latin typeface="Arial" panose="020B0604020202020204" pitchFamily="34" charset="0"/>
              <a:ea typeface="Calibri" panose="020F0502020204030204" pitchFamily="34" charset="0"/>
            </a:endParaRPr>
          </a:p>
          <a:p>
            <a:pPr marL="239178" indent="-239178" defTabSz="607469" eaLnBrk="0" fontAlgn="base" hangingPunct="0">
              <a:spcBef>
                <a:spcPct val="0"/>
              </a:spcBef>
              <a:spcAft>
                <a:spcPct val="0"/>
              </a:spcAft>
              <a:buFont typeface="Arial" panose="020B0604020202020204" pitchFamily="34" charset="0"/>
              <a:buChar char="•"/>
            </a:pPr>
            <a:r>
              <a:rPr lang="en-US" sz="1867" dirty="0">
                <a:solidFill>
                  <a:srgbClr val="0D3463"/>
                </a:solidFill>
                <a:latin typeface="Arial" panose="020B0604020202020204" pitchFamily="34" charset="0"/>
                <a:ea typeface="Calibri" panose="020F0502020204030204" pitchFamily="34" charset="0"/>
              </a:rPr>
              <a:t>Increased enrollment of students who receive federal Pell grants by </a:t>
            </a:r>
            <a:r>
              <a:rPr lang="en-US" sz="1867" b="1" dirty="0">
                <a:solidFill>
                  <a:srgbClr val="0D3463"/>
                </a:solidFill>
                <a:latin typeface="Arial" panose="020B0604020202020204" pitchFamily="34" charset="0"/>
                <a:ea typeface="Calibri" panose="020F0502020204030204" pitchFamily="34" charset="0"/>
              </a:rPr>
              <a:t>13,000</a:t>
            </a:r>
            <a:r>
              <a:rPr lang="en-US" sz="1867" dirty="0">
                <a:solidFill>
                  <a:srgbClr val="0D3463"/>
                </a:solidFill>
                <a:latin typeface="Arial" panose="020B0604020202020204" pitchFamily="34" charset="0"/>
                <a:ea typeface="Calibri" panose="020F0502020204030204" pitchFamily="34" charset="0"/>
              </a:rPr>
              <a:t> in three years</a:t>
            </a:r>
          </a:p>
          <a:p>
            <a:pPr defTabSz="607469" eaLnBrk="0" fontAlgn="base" hangingPunct="0">
              <a:spcBef>
                <a:spcPct val="0"/>
              </a:spcBef>
              <a:spcAft>
                <a:spcPct val="0"/>
              </a:spcAft>
            </a:pPr>
            <a:endParaRPr lang="en-US" sz="1867" dirty="0">
              <a:solidFill>
                <a:srgbClr val="0D3463"/>
              </a:solidFill>
              <a:latin typeface="Arial" panose="020B0604020202020204" pitchFamily="34" charset="0"/>
              <a:ea typeface="Calibri" panose="020F0502020204030204" pitchFamily="34" charset="0"/>
            </a:endParaRPr>
          </a:p>
          <a:p>
            <a:pPr marL="239178" indent="-239178" defTabSz="607469" eaLnBrk="0" fontAlgn="base" hangingPunct="0">
              <a:spcBef>
                <a:spcPct val="0"/>
              </a:spcBef>
              <a:spcAft>
                <a:spcPct val="0"/>
              </a:spcAft>
              <a:buFont typeface="Arial" panose="020B0604020202020204" pitchFamily="34" charset="0"/>
              <a:buChar char="•"/>
            </a:pPr>
            <a:r>
              <a:rPr lang="en-US" sz="1867" dirty="0">
                <a:solidFill>
                  <a:srgbClr val="0D3463"/>
                </a:solidFill>
                <a:latin typeface="Arial" panose="020B0604020202020204" pitchFamily="34" charset="0"/>
                <a:ea typeface="Calibri" panose="020F0502020204030204" pitchFamily="34" charset="0"/>
              </a:rPr>
              <a:t>Launched Communities of Practice focusing on </a:t>
            </a:r>
            <a:r>
              <a:rPr lang="en-US" sz="1867" b="1" dirty="0">
                <a:solidFill>
                  <a:srgbClr val="0D3463"/>
                </a:solidFill>
                <a:latin typeface="Arial" panose="020B0604020202020204" pitchFamily="34" charset="0"/>
                <a:ea typeface="Calibri" panose="020F0502020204030204" pitchFamily="34" charset="0"/>
              </a:rPr>
              <a:t>community college transfers </a:t>
            </a:r>
            <a:r>
              <a:rPr lang="en-US" sz="1867" dirty="0">
                <a:solidFill>
                  <a:srgbClr val="0D3463"/>
                </a:solidFill>
                <a:latin typeface="Arial" panose="020B0604020202020204" pitchFamily="34" charset="0"/>
                <a:ea typeface="Calibri" panose="020F0502020204030204" pitchFamily="34" charset="0"/>
              </a:rPr>
              <a:t>and </a:t>
            </a:r>
            <a:r>
              <a:rPr lang="en-US" sz="1867" b="1" dirty="0">
                <a:solidFill>
                  <a:srgbClr val="0D3463"/>
                </a:solidFill>
                <a:latin typeface="Arial" panose="020B0604020202020204" pitchFamily="34" charset="0"/>
                <a:ea typeface="Calibri" panose="020F0502020204030204" pitchFamily="34" charset="0"/>
              </a:rPr>
              <a:t>veterans</a:t>
            </a:r>
          </a:p>
          <a:p>
            <a:pPr defTabSz="607469" eaLnBrk="0" fontAlgn="base" hangingPunct="0">
              <a:spcBef>
                <a:spcPct val="0"/>
              </a:spcBef>
              <a:spcAft>
                <a:spcPct val="0"/>
              </a:spcAft>
            </a:pPr>
            <a:endParaRPr lang="en-US" sz="1867" b="1" dirty="0">
              <a:solidFill>
                <a:srgbClr val="0D3463"/>
              </a:solidFill>
              <a:latin typeface="Calibri" panose="020F0502020204030204" pitchFamily="34" charset="0"/>
              <a:ea typeface="Calibri" panose="020F0502020204030204" pitchFamily="34" charset="0"/>
            </a:endParaRPr>
          </a:p>
        </p:txBody>
      </p:sp>
      <p:pic>
        <p:nvPicPr>
          <p:cNvPr id="377860" name="Picture 4" descr="Participating schools as of May 1st, 2019.">
            <a:extLst>
              <a:ext uri="{FF2B5EF4-FFF2-40B4-BE49-F238E27FC236}">
                <a16:creationId xmlns:a16="http://schemas.microsoft.com/office/drawing/2014/main" id="{1A584922-1DBB-401D-B07B-802DEC12A3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561090" y="787743"/>
            <a:ext cx="4630911" cy="6064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FB2777-415A-4B9E-A036-616E79322813}"/>
              </a:ext>
            </a:extLst>
          </p:cNvPr>
          <p:cNvSpPr txBox="1"/>
          <p:nvPr/>
        </p:nvSpPr>
        <p:spPr>
          <a:xfrm>
            <a:off x="3309144" y="6339711"/>
            <a:ext cx="4630911" cy="379656"/>
          </a:xfrm>
          <a:prstGeom prst="rect">
            <a:avLst/>
          </a:prstGeom>
          <a:noFill/>
        </p:spPr>
        <p:txBody>
          <a:bodyPr wrap="square" rtlCol="0">
            <a:spAutoFit/>
          </a:bodyPr>
          <a:lstStyle/>
          <a:p>
            <a:r>
              <a:rPr lang="en-US" sz="1867" b="1" i="1" dirty="0">
                <a:solidFill>
                  <a:srgbClr val="0D3463"/>
                </a:solidFill>
                <a:latin typeface="Arial" charset="0"/>
                <a:ea typeface="ＭＳ Ｐゴシック" charset="-128"/>
              </a:rPr>
              <a:t>https://americantalentinitiative.org/</a:t>
            </a:r>
          </a:p>
        </p:txBody>
      </p:sp>
    </p:spTree>
    <p:extLst>
      <p:ext uri="{BB962C8B-B14F-4D97-AF65-F5344CB8AC3E}">
        <p14:creationId xmlns:p14="http://schemas.microsoft.com/office/powerpoint/2010/main" val="154200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p:nvPr/>
        </p:nvSpPr>
        <p:spPr>
          <a:xfrm>
            <a:off x="0" y="0"/>
            <a:ext cx="3538846" cy="6858000"/>
          </a:xfrm>
          <a:prstGeom prst="rect">
            <a:avLst/>
          </a:prstGeom>
          <a:solidFill>
            <a:schemeClr val="accent1">
              <a:lumMod val="50000"/>
            </a:schemeClr>
          </a:solidFill>
          <a:ln>
            <a:noFill/>
          </a:ln>
        </p:spPr>
        <p:txBody>
          <a:bodyPr spcFirstLastPara="1" wrap="square" lIns="91412" tIns="45684" rIns="91412" bIns="45684" anchor="ctr" anchorCtr="0">
            <a:noAutofit/>
          </a:bodyPr>
          <a:lstStyle/>
          <a:p>
            <a:pPr algn="ctr"/>
            <a:endParaRPr>
              <a:solidFill>
                <a:schemeClr val="lt1"/>
              </a:solidFill>
              <a:latin typeface="Calibri"/>
              <a:ea typeface="Calibri"/>
              <a:cs typeface="Calibri"/>
              <a:sym typeface="Calibri"/>
            </a:endParaRPr>
          </a:p>
        </p:txBody>
      </p:sp>
      <p:sp>
        <p:nvSpPr>
          <p:cNvPr id="150" name="Google Shape;150;p6"/>
          <p:cNvSpPr txBox="1">
            <a:spLocks noGrp="1"/>
          </p:cNvSpPr>
          <p:nvPr>
            <p:ph type="title"/>
          </p:nvPr>
        </p:nvSpPr>
        <p:spPr>
          <a:xfrm>
            <a:off x="472539" y="2585812"/>
            <a:ext cx="2593769" cy="1325563"/>
          </a:xfrm>
          <a:prstGeom prst="rect">
            <a:avLst/>
          </a:prstGeom>
          <a:noFill/>
          <a:ln>
            <a:noFill/>
          </a:ln>
        </p:spPr>
        <p:txBody>
          <a:bodyPr spcFirstLastPara="1" vert="horz" wrap="square" lIns="91412" tIns="45684" rIns="91412" bIns="45684" rtlCol="0" anchor="ctr" anchorCtr="0">
            <a:noAutofit/>
          </a:bodyPr>
          <a:lstStyle/>
          <a:p>
            <a:pPr algn="ctr">
              <a:spcBef>
                <a:spcPts val="0"/>
              </a:spcBef>
              <a:buClr>
                <a:srgbClr val="282844"/>
              </a:buClr>
              <a:buSzPts val="3959"/>
            </a:pPr>
            <a:r>
              <a:rPr lang="en-US" sz="3959" b="1" dirty="0">
                <a:solidFill>
                  <a:schemeClr val="bg1"/>
                </a:solidFill>
                <a:latin typeface="Calibri"/>
                <a:ea typeface="Calibri"/>
                <a:cs typeface="Calibri"/>
                <a:sym typeface="Calibri"/>
              </a:rPr>
              <a:t>Assessing</a:t>
            </a:r>
            <a:br>
              <a:rPr lang="en-US" sz="3959" b="1" dirty="0">
                <a:solidFill>
                  <a:schemeClr val="bg1"/>
                </a:solidFill>
                <a:latin typeface="Calibri"/>
                <a:ea typeface="Calibri"/>
                <a:cs typeface="Calibri"/>
                <a:sym typeface="Calibri"/>
              </a:rPr>
            </a:br>
            <a:r>
              <a:rPr lang="en-US" sz="3959" b="1" dirty="0">
                <a:solidFill>
                  <a:schemeClr val="bg1"/>
                </a:solidFill>
                <a:latin typeface="Calibri"/>
                <a:ea typeface="Calibri"/>
                <a:cs typeface="Calibri"/>
                <a:sym typeface="Calibri"/>
              </a:rPr>
              <a:t>Our Impact</a:t>
            </a:r>
            <a:endParaRPr dirty="0">
              <a:solidFill>
                <a:schemeClr val="bg1"/>
              </a:solidFill>
            </a:endParaRPr>
          </a:p>
        </p:txBody>
      </p:sp>
      <p:sp>
        <p:nvSpPr>
          <p:cNvPr id="151" name="Google Shape;151;p6"/>
          <p:cNvSpPr/>
          <p:nvPr/>
        </p:nvSpPr>
        <p:spPr>
          <a:xfrm>
            <a:off x="4367618" y="1281331"/>
            <a:ext cx="7184382" cy="3416294"/>
          </a:xfrm>
          <a:prstGeom prst="rect">
            <a:avLst/>
          </a:prstGeom>
          <a:noFill/>
          <a:ln>
            <a:noFill/>
          </a:ln>
        </p:spPr>
        <p:txBody>
          <a:bodyPr spcFirstLastPara="1" wrap="square" lIns="91412" tIns="45684" rIns="91412" bIns="45684" anchor="t" anchorCtr="0">
            <a:noAutofit/>
          </a:bodyPr>
          <a:lstStyle/>
          <a:p>
            <a:r>
              <a:rPr lang="en-US" sz="2200" dirty="0">
                <a:solidFill>
                  <a:srgbClr val="282844"/>
                </a:solidFill>
                <a:latin typeface="Calibri"/>
                <a:ea typeface="Calibri"/>
                <a:cs typeface="Calibri"/>
                <a:sym typeface="Calibri"/>
              </a:rPr>
              <a:t>“Last year at around this time, </a:t>
            </a:r>
            <a:r>
              <a:rPr lang="en-US" sz="2200" b="1" i="1" dirty="0">
                <a:solidFill>
                  <a:schemeClr val="accent1">
                    <a:lumMod val="50000"/>
                  </a:schemeClr>
                </a:solidFill>
                <a:latin typeface="Calibri"/>
                <a:ea typeface="Calibri"/>
                <a:cs typeface="Calibri"/>
                <a:sym typeface="Calibri"/>
              </a:rPr>
              <a:t>I had plans to go to community college and then transfer to state school after two years because that’s what I thought we could afford</a:t>
            </a:r>
            <a:r>
              <a:rPr lang="en-US" sz="2200" dirty="0">
                <a:solidFill>
                  <a:srgbClr val="282844"/>
                </a:solidFill>
                <a:latin typeface="Calibri"/>
                <a:ea typeface="Calibri"/>
                <a:cs typeface="Calibri"/>
                <a:sym typeface="Calibri"/>
              </a:rPr>
              <a:t>. That’s what a lot of my friends in similar situations did, and that’s what I thought was in store for me. Thanks to Joe, I’m </a:t>
            </a:r>
            <a:r>
              <a:rPr lang="en-US" sz="2200" b="1" i="1" dirty="0">
                <a:solidFill>
                  <a:schemeClr val="accent1">
                    <a:lumMod val="50000"/>
                  </a:schemeClr>
                </a:solidFill>
                <a:latin typeface="Calibri"/>
                <a:ea typeface="Calibri"/>
                <a:cs typeface="Calibri"/>
                <a:sym typeface="Calibri"/>
              </a:rPr>
              <a:t>now going to one of the top universities in the world</a:t>
            </a:r>
            <a:r>
              <a:rPr lang="en-US" sz="2200" dirty="0">
                <a:solidFill>
                  <a:srgbClr val="000000"/>
                </a:solidFill>
                <a:latin typeface="Calibri"/>
                <a:ea typeface="Calibri"/>
                <a:cs typeface="Calibri"/>
                <a:sym typeface="Calibri"/>
              </a:rPr>
              <a:t>.” </a:t>
            </a:r>
            <a:endParaRPr sz="2200" dirty="0">
              <a:solidFill>
                <a:schemeClr val="dk1"/>
              </a:solidFill>
              <a:latin typeface="Calibri"/>
              <a:ea typeface="Calibri"/>
              <a:cs typeface="Calibri"/>
              <a:sym typeface="Calibri"/>
            </a:endParaRPr>
          </a:p>
          <a:p>
            <a:endParaRPr sz="2400" dirty="0">
              <a:solidFill>
                <a:srgbClr val="000000"/>
              </a:solidFill>
              <a:latin typeface="Calibri"/>
              <a:ea typeface="Calibri"/>
              <a:cs typeface="Calibri"/>
              <a:sym typeface="Calibri"/>
            </a:endParaRPr>
          </a:p>
          <a:p>
            <a:pPr algn="r"/>
            <a:r>
              <a:rPr lang="en-US" sz="2000" i="1" dirty="0">
                <a:solidFill>
                  <a:srgbClr val="282844"/>
                </a:solidFill>
                <a:latin typeface="Calibri"/>
                <a:ea typeface="Calibri"/>
                <a:cs typeface="Calibri"/>
                <a:sym typeface="Calibri"/>
              </a:rPr>
              <a:t>– Jorge, Fishers, IN; Attending the University of Chicago</a:t>
            </a:r>
            <a:endParaRPr sz="2000" dirty="0">
              <a:solidFill>
                <a:schemeClr val="dk1"/>
              </a:solidFill>
              <a:latin typeface="Calibri"/>
              <a:ea typeface="Calibri"/>
              <a:cs typeface="Calibri"/>
              <a:sym typeface="Calibri"/>
            </a:endParaRPr>
          </a:p>
        </p:txBody>
      </p:sp>
      <p:sp>
        <p:nvSpPr>
          <p:cNvPr id="152" name="Google Shape;152;p6"/>
          <p:cNvSpPr txBox="1">
            <a:spLocks noGrp="1"/>
          </p:cNvSpPr>
          <p:nvPr>
            <p:ph type="sldNum" idx="12"/>
          </p:nvPr>
        </p:nvSpPr>
        <p:spPr>
          <a:xfrm>
            <a:off x="10195113" y="6503616"/>
            <a:ext cx="1869069" cy="354386"/>
          </a:xfrm>
          <a:prstGeom prst="rect">
            <a:avLst/>
          </a:prstGeom>
          <a:noFill/>
          <a:ln>
            <a:noFill/>
          </a:ln>
        </p:spPr>
        <p:txBody>
          <a:bodyPr spcFirstLastPara="1" vert="horz" wrap="square" lIns="88721" tIns="44338" rIns="88721" bIns="44338" rtlCol="0" anchor="ctr" anchorCtr="0">
            <a:noAutofit/>
          </a:bodyPr>
          <a:lstStyle/>
          <a:p>
            <a:fld id="{00000000-1234-1234-1234-123412341234}" type="slidenum">
              <a:rPr lang="en-US" sz="1165"/>
              <a:pPr/>
              <a:t>9</a:t>
            </a:fld>
            <a:endParaRPr sz="1165"/>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C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1A2540E7DB147AA01D890EACE0A94" ma:contentTypeVersion="13" ma:contentTypeDescription="Create a new document." ma:contentTypeScope="" ma:versionID="c0b399a3cab401cabcb7a61978c87e9a">
  <xsd:schema xmlns:xsd="http://www.w3.org/2001/XMLSchema" xmlns:xs="http://www.w3.org/2001/XMLSchema" xmlns:p="http://schemas.microsoft.com/office/2006/metadata/properties" xmlns:ns2="1c2bfd64-956d-4c2b-a53c-c77bb217aa7e" xmlns:ns3="1178b9f9-36ed-43c2-afd4-cd46b4cec5e8" targetNamespace="http://schemas.microsoft.com/office/2006/metadata/properties" ma:root="true" ma:fieldsID="4ce190dea2a702a3e67ad1a6c09b5bf0" ns2:_="" ns3:_="">
    <xsd:import namespace="1c2bfd64-956d-4c2b-a53c-c77bb217aa7e"/>
    <xsd:import namespace="1178b9f9-36ed-43c2-afd4-cd46b4cec5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bfd64-956d-4c2b-a53c-c77bb217a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78b9f9-36ed-43c2-afd4-cd46b4cec5e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178b9f9-36ed-43c2-afd4-cd46b4cec5e8">
      <UserInfo>
        <DisplayName/>
        <AccountId xsi:nil="true"/>
        <AccountType/>
      </UserInfo>
    </SharedWithUsers>
    <MediaLengthInSeconds xmlns="1c2bfd64-956d-4c2b-a53c-c77bb217aa7e" xsi:nil="true"/>
  </documentManagement>
</p:properties>
</file>

<file path=customXml/itemProps1.xml><?xml version="1.0" encoding="utf-8"?>
<ds:datastoreItem xmlns:ds="http://schemas.openxmlformats.org/officeDocument/2006/customXml" ds:itemID="{CCF4415A-426A-44E3-87BD-46C1CBB4DCE3}"/>
</file>

<file path=customXml/itemProps2.xml><?xml version="1.0" encoding="utf-8"?>
<ds:datastoreItem xmlns:ds="http://schemas.openxmlformats.org/officeDocument/2006/customXml" ds:itemID="{A4D4229A-EFA7-4E1C-A508-576F5380A2EB}">
  <ds:schemaRefs>
    <ds:schemaRef ds:uri="http://schemas.microsoft.com/sharepoint/v3/contenttype/forms"/>
  </ds:schemaRefs>
</ds:datastoreItem>
</file>

<file path=customXml/itemProps3.xml><?xml version="1.0" encoding="utf-8"?>
<ds:datastoreItem xmlns:ds="http://schemas.openxmlformats.org/officeDocument/2006/customXml" ds:itemID="{A1B522D2-4D36-46EF-BEF5-DFAA2DFE6ED1}">
  <ds:schemaRefs>
    <ds:schemaRef ds:uri="http://www.w3.org/XML/1998/namespace"/>
    <ds:schemaRef ds:uri="88d52b19-7992-44c0-bcfc-15d7d1670a78"/>
    <ds:schemaRef ds:uri="http://purl.org/dc/elements/1.1/"/>
    <ds:schemaRef ds:uri="http://purl.org/dc/terms/"/>
    <ds:schemaRef ds:uri="eb38c7a6-ca66-4fb8-a3eb-4614782e662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70</TotalTime>
  <Words>614</Words>
  <Application>Microsoft Office PowerPoint</Application>
  <PresentationFormat>Widescreen</PresentationFormat>
  <Paragraphs>67</Paragraphs>
  <Slides>9</Slides>
  <Notes>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 Narrow</vt:lpstr>
      <vt:lpstr>Calibri</vt:lpstr>
      <vt:lpstr>Calibri Light</vt:lpstr>
      <vt:lpstr>Office Theme</vt:lpstr>
      <vt:lpstr>1_Office Theme</vt:lpstr>
      <vt:lpstr>PowerPoint Presentation</vt:lpstr>
      <vt:lpstr>PowerPoint Presentation</vt:lpstr>
      <vt:lpstr>Our Mission</vt:lpstr>
      <vt:lpstr>Our Students</vt:lpstr>
      <vt:lpstr>Our Approach</vt:lpstr>
      <vt:lpstr>Our Advising Partners</vt:lpstr>
      <vt:lpstr>Our  Reach</vt:lpstr>
      <vt:lpstr>PowerPoint Presentation</vt:lpstr>
      <vt:lpstr>Assessing Our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Nick</dc:creator>
  <cp:lastModifiedBy>Lisa</cp:lastModifiedBy>
  <cp:revision>9</cp:revision>
  <dcterms:created xsi:type="dcterms:W3CDTF">2021-03-05T16:49:44Z</dcterms:created>
  <dcterms:modified xsi:type="dcterms:W3CDTF">2021-05-12T14:27:39Z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0x01010001B1A2540E7DB147AA01D890EACE0A94</vt:lpwstr>
  </property>
  <property fmtid="{D5CDD505-2E9C-101B-9397-08002B2CF9AE}" pid="3" name="Order">
    <vt:r8>300000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